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8" r:id="rId3"/>
  </p:sldMasterIdLst>
  <p:notesMasterIdLst>
    <p:notesMasterId r:id="rId55"/>
  </p:notesMasterIdLst>
  <p:sldIdLst>
    <p:sldId id="256" r:id="rId4"/>
    <p:sldId id="318" r:id="rId5"/>
    <p:sldId id="257" r:id="rId6"/>
    <p:sldId id="276" r:id="rId7"/>
    <p:sldId id="259" r:id="rId8"/>
    <p:sldId id="260" r:id="rId9"/>
    <p:sldId id="261" r:id="rId10"/>
    <p:sldId id="262" r:id="rId11"/>
    <p:sldId id="263" r:id="rId12"/>
    <p:sldId id="264" r:id="rId13"/>
    <p:sldId id="265" r:id="rId14"/>
    <p:sldId id="268" r:id="rId15"/>
    <p:sldId id="266" r:id="rId16"/>
    <p:sldId id="278" r:id="rId17"/>
    <p:sldId id="275" r:id="rId18"/>
    <p:sldId id="274" r:id="rId19"/>
    <p:sldId id="320" r:id="rId20"/>
    <p:sldId id="270" r:id="rId21"/>
    <p:sldId id="279" r:id="rId22"/>
    <p:sldId id="293" r:id="rId23"/>
    <p:sldId id="286" r:id="rId24"/>
    <p:sldId id="294" r:id="rId25"/>
    <p:sldId id="319" r:id="rId26"/>
    <p:sldId id="288" r:id="rId27"/>
    <p:sldId id="273" r:id="rId28"/>
    <p:sldId id="284" r:id="rId29"/>
    <p:sldId id="272" r:id="rId30"/>
    <p:sldId id="295" r:id="rId31"/>
    <p:sldId id="271" r:id="rId32"/>
    <p:sldId id="291" r:id="rId33"/>
    <p:sldId id="296" r:id="rId34"/>
    <p:sldId id="325" r:id="rId35"/>
    <p:sldId id="326" r:id="rId36"/>
    <p:sldId id="321" r:id="rId37"/>
    <p:sldId id="322" r:id="rId38"/>
    <p:sldId id="303" r:id="rId39"/>
    <p:sldId id="308" r:id="rId40"/>
    <p:sldId id="309" r:id="rId41"/>
    <p:sldId id="304" r:id="rId42"/>
    <p:sldId id="302" r:id="rId43"/>
    <p:sldId id="300" r:id="rId44"/>
    <p:sldId id="305" r:id="rId45"/>
    <p:sldId id="323" r:id="rId46"/>
    <p:sldId id="289" r:id="rId47"/>
    <p:sldId id="315" r:id="rId48"/>
    <p:sldId id="310" r:id="rId49"/>
    <p:sldId id="297" r:id="rId50"/>
    <p:sldId id="314" r:id="rId51"/>
    <p:sldId id="307" r:id="rId52"/>
    <p:sldId id="324" r:id="rId53"/>
    <p:sldId id="298"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73C4"/>
    <a:srgbClr val="DAE3F4"/>
    <a:srgbClr val="E9EBF5"/>
    <a:srgbClr val="CFD6EB"/>
    <a:srgbClr val="A8AED1"/>
    <a:srgbClr val="3438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724"/>
    <p:restoredTop sz="94631"/>
  </p:normalViewPr>
  <p:slideViewPr>
    <p:cSldViewPr snapToGrid="0" snapToObjects="1">
      <p:cViewPr>
        <p:scale>
          <a:sx n="96" d="100"/>
          <a:sy n="96" d="100"/>
        </p:scale>
        <p:origin x="184" y="392"/>
      </p:cViewPr>
      <p:guideLst/>
    </p:cSldViewPr>
  </p:slideViewPr>
  <p:notesTextViewPr>
    <p:cViewPr>
      <p:scale>
        <a:sx n="1" d="1"/>
        <a:sy n="1" d="1"/>
      </p:scale>
      <p:origin x="0" y="0"/>
    </p:cViewPr>
  </p:notesTextViewPr>
  <p:sorterViewPr>
    <p:cViewPr>
      <p:scale>
        <a:sx n="95" d="100"/>
        <a:sy n="9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notesMaster" Target="notesMasters/notesMaster1.xml"/><Relationship Id="rId56" Type="http://schemas.openxmlformats.org/officeDocument/2006/relationships/presProps" Target="presProps.xml"/><Relationship Id="rId57" Type="http://schemas.openxmlformats.org/officeDocument/2006/relationships/viewProps" Target="viewProps.xml"/><Relationship Id="rId58" Type="http://schemas.openxmlformats.org/officeDocument/2006/relationships/theme" Target="theme/theme1.xml"/><Relationship Id="rId59" Type="http://schemas.openxmlformats.org/officeDocument/2006/relationships/tableStyles" Target="tableStyles.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60C962-34CB-6E48-B329-0D18F92088C2}" type="doc">
      <dgm:prSet loTypeId="urn:microsoft.com/office/officeart/2005/8/layout/chevron1" loCatId="" qsTypeId="urn:microsoft.com/office/officeart/2005/8/quickstyle/simple4" qsCatId="simple" csTypeId="urn:microsoft.com/office/officeart/2005/8/colors/accent1_2" csCatId="accent1" phldr="1"/>
      <dgm:spPr/>
    </dgm:pt>
    <dgm:pt modelId="{EB94C193-4113-6346-831E-40E6688753BC}">
      <dgm:prSet phldrT="[Text]"/>
      <dgm:spPr/>
      <dgm:t>
        <a:bodyPr/>
        <a:lstStyle/>
        <a:p>
          <a:r>
            <a:rPr lang="en-US"/>
            <a:t>NOVICE</a:t>
          </a:r>
        </a:p>
      </dgm:t>
    </dgm:pt>
    <dgm:pt modelId="{0B2B101D-1CB7-C348-9BF2-AA9387A9BE73}" type="parTrans" cxnId="{8968026B-B530-994B-B47D-E286AF1DD121}">
      <dgm:prSet/>
      <dgm:spPr/>
      <dgm:t>
        <a:bodyPr/>
        <a:lstStyle/>
        <a:p>
          <a:endParaRPr lang="en-US"/>
        </a:p>
      </dgm:t>
    </dgm:pt>
    <dgm:pt modelId="{4D014A82-5F95-B746-AFEE-A3CEE294463F}" type="sibTrans" cxnId="{8968026B-B530-994B-B47D-E286AF1DD121}">
      <dgm:prSet/>
      <dgm:spPr/>
      <dgm:t>
        <a:bodyPr/>
        <a:lstStyle/>
        <a:p>
          <a:endParaRPr lang="en-US"/>
        </a:p>
      </dgm:t>
    </dgm:pt>
    <dgm:pt modelId="{180508F6-E92F-2641-B788-625297AE49A7}">
      <dgm:prSet phldrT="[Text]"/>
      <dgm:spPr/>
      <dgm:t>
        <a:bodyPr/>
        <a:lstStyle/>
        <a:p>
          <a:r>
            <a:rPr lang="en-US"/>
            <a:t>INTERMEDIATE</a:t>
          </a:r>
        </a:p>
      </dgm:t>
    </dgm:pt>
    <dgm:pt modelId="{AF9E2826-C7E5-D748-8864-B5C49499F81A}" type="parTrans" cxnId="{7124775F-FB8F-9F48-8542-633B72AFA228}">
      <dgm:prSet/>
      <dgm:spPr/>
      <dgm:t>
        <a:bodyPr/>
        <a:lstStyle/>
        <a:p>
          <a:endParaRPr lang="en-US"/>
        </a:p>
      </dgm:t>
    </dgm:pt>
    <dgm:pt modelId="{6E7EF22A-CF76-CB44-8FFE-47CE83D6D286}" type="sibTrans" cxnId="{7124775F-FB8F-9F48-8542-633B72AFA228}">
      <dgm:prSet/>
      <dgm:spPr/>
      <dgm:t>
        <a:bodyPr/>
        <a:lstStyle/>
        <a:p>
          <a:endParaRPr lang="en-US"/>
        </a:p>
      </dgm:t>
    </dgm:pt>
    <dgm:pt modelId="{184AA0C4-356A-1C4E-9201-85B524EBEBE7}">
      <dgm:prSet phldrT="[Text]"/>
      <dgm:spPr/>
      <dgm:t>
        <a:bodyPr/>
        <a:lstStyle/>
        <a:p>
          <a:r>
            <a:rPr lang="en-US"/>
            <a:t>ADVANCED</a:t>
          </a:r>
        </a:p>
      </dgm:t>
    </dgm:pt>
    <dgm:pt modelId="{DCC90051-93C9-8D4A-99BA-644E762C2065}" type="parTrans" cxnId="{6299D2E2-7957-6C42-BDC5-5BC7A674AB7E}">
      <dgm:prSet/>
      <dgm:spPr/>
      <dgm:t>
        <a:bodyPr/>
        <a:lstStyle/>
        <a:p>
          <a:endParaRPr lang="en-US"/>
        </a:p>
      </dgm:t>
    </dgm:pt>
    <dgm:pt modelId="{5F5BF7B5-9095-184E-9559-804D1A590CC2}" type="sibTrans" cxnId="{6299D2E2-7957-6C42-BDC5-5BC7A674AB7E}">
      <dgm:prSet/>
      <dgm:spPr/>
      <dgm:t>
        <a:bodyPr/>
        <a:lstStyle/>
        <a:p>
          <a:endParaRPr lang="en-US"/>
        </a:p>
      </dgm:t>
    </dgm:pt>
    <dgm:pt modelId="{DCAD971A-99A6-214C-AFFB-257569704D5C}" type="pres">
      <dgm:prSet presAssocID="{0360C962-34CB-6E48-B329-0D18F92088C2}" presName="Name0" presStyleCnt="0">
        <dgm:presLayoutVars>
          <dgm:dir/>
          <dgm:animLvl val="lvl"/>
          <dgm:resizeHandles val="exact"/>
        </dgm:presLayoutVars>
      </dgm:prSet>
      <dgm:spPr/>
    </dgm:pt>
    <dgm:pt modelId="{D4B8606E-BEE0-6142-B790-5A8E9555EB3D}" type="pres">
      <dgm:prSet presAssocID="{EB94C193-4113-6346-831E-40E6688753BC}" presName="parTxOnly" presStyleLbl="node1" presStyleIdx="0" presStyleCnt="3">
        <dgm:presLayoutVars>
          <dgm:chMax val="0"/>
          <dgm:chPref val="0"/>
          <dgm:bulletEnabled val="1"/>
        </dgm:presLayoutVars>
      </dgm:prSet>
      <dgm:spPr/>
      <dgm:t>
        <a:bodyPr/>
        <a:lstStyle/>
        <a:p>
          <a:endParaRPr lang="en-US"/>
        </a:p>
      </dgm:t>
    </dgm:pt>
    <dgm:pt modelId="{1CBB2994-B527-C34A-961B-781E046920D9}" type="pres">
      <dgm:prSet presAssocID="{4D014A82-5F95-B746-AFEE-A3CEE294463F}" presName="parTxOnlySpace" presStyleCnt="0"/>
      <dgm:spPr/>
    </dgm:pt>
    <dgm:pt modelId="{E153B85B-51AA-D440-ABDC-B0DD6520BF44}" type="pres">
      <dgm:prSet presAssocID="{180508F6-E92F-2641-B788-625297AE49A7}" presName="parTxOnly" presStyleLbl="node1" presStyleIdx="1" presStyleCnt="3" custLinFactNeighborY="-17728">
        <dgm:presLayoutVars>
          <dgm:chMax val="0"/>
          <dgm:chPref val="0"/>
          <dgm:bulletEnabled val="1"/>
        </dgm:presLayoutVars>
      </dgm:prSet>
      <dgm:spPr/>
      <dgm:t>
        <a:bodyPr/>
        <a:lstStyle/>
        <a:p>
          <a:endParaRPr lang="en-US"/>
        </a:p>
      </dgm:t>
    </dgm:pt>
    <dgm:pt modelId="{51DDF7C9-7CDD-D946-9F7B-95D53CF12418}" type="pres">
      <dgm:prSet presAssocID="{6E7EF22A-CF76-CB44-8FFE-47CE83D6D286}" presName="parTxOnlySpace" presStyleCnt="0"/>
      <dgm:spPr/>
    </dgm:pt>
    <dgm:pt modelId="{5A7EFA6B-963B-5F4A-9A85-14F6FF0DC016}" type="pres">
      <dgm:prSet presAssocID="{184AA0C4-356A-1C4E-9201-85B524EBEBE7}" presName="parTxOnly" presStyleLbl="node1" presStyleIdx="2" presStyleCnt="3">
        <dgm:presLayoutVars>
          <dgm:chMax val="0"/>
          <dgm:chPref val="0"/>
          <dgm:bulletEnabled val="1"/>
        </dgm:presLayoutVars>
      </dgm:prSet>
      <dgm:spPr/>
      <dgm:t>
        <a:bodyPr/>
        <a:lstStyle/>
        <a:p>
          <a:endParaRPr lang="en-US"/>
        </a:p>
      </dgm:t>
    </dgm:pt>
  </dgm:ptLst>
  <dgm:cxnLst>
    <dgm:cxn modelId="{6299D2E2-7957-6C42-BDC5-5BC7A674AB7E}" srcId="{0360C962-34CB-6E48-B329-0D18F92088C2}" destId="{184AA0C4-356A-1C4E-9201-85B524EBEBE7}" srcOrd="2" destOrd="0" parTransId="{DCC90051-93C9-8D4A-99BA-644E762C2065}" sibTransId="{5F5BF7B5-9095-184E-9559-804D1A590CC2}"/>
    <dgm:cxn modelId="{4C0B017E-5234-BF49-A42F-B4CB3728A0CA}" type="presOf" srcId="{EB94C193-4113-6346-831E-40E6688753BC}" destId="{D4B8606E-BEE0-6142-B790-5A8E9555EB3D}" srcOrd="0" destOrd="0" presId="urn:microsoft.com/office/officeart/2005/8/layout/chevron1"/>
    <dgm:cxn modelId="{FCAF732C-01FA-534B-9D3E-8B822857FFDB}" type="presOf" srcId="{184AA0C4-356A-1C4E-9201-85B524EBEBE7}" destId="{5A7EFA6B-963B-5F4A-9A85-14F6FF0DC016}" srcOrd="0" destOrd="0" presId="urn:microsoft.com/office/officeart/2005/8/layout/chevron1"/>
    <dgm:cxn modelId="{8968026B-B530-994B-B47D-E286AF1DD121}" srcId="{0360C962-34CB-6E48-B329-0D18F92088C2}" destId="{EB94C193-4113-6346-831E-40E6688753BC}" srcOrd="0" destOrd="0" parTransId="{0B2B101D-1CB7-C348-9BF2-AA9387A9BE73}" sibTransId="{4D014A82-5F95-B746-AFEE-A3CEE294463F}"/>
    <dgm:cxn modelId="{7124775F-FB8F-9F48-8542-633B72AFA228}" srcId="{0360C962-34CB-6E48-B329-0D18F92088C2}" destId="{180508F6-E92F-2641-B788-625297AE49A7}" srcOrd="1" destOrd="0" parTransId="{AF9E2826-C7E5-D748-8864-B5C49499F81A}" sibTransId="{6E7EF22A-CF76-CB44-8FFE-47CE83D6D286}"/>
    <dgm:cxn modelId="{50844FA0-024D-7A40-9F66-14ADE876FF2C}" type="presOf" srcId="{0360C962-34CB-6E48-B329-0D18F92088C2}" destId="{DCAD971A-99A6-214C-AFFB-257569704D5C}" srcOrd="0" destOrd="0" presId="urn:microsoft.com/office/officeart/2005/8/layout/chevron1"/>
    <dgm:cxn modelId="{6F60FF69-6028-AB48-A8B8-843FA8E11F18}" type="presOf" srcId="{180508F6-E92F-2641-B788-625297AE49A7}" destId="{E153B85B-51AA-D440-ABDC-B0DD6520BF44}" srcOrd="0" destOrd="0" presId="urn:microsoft.com/office/officeart/2005/8/layout/chevron1"/>
    <dgm:cxn modelId="{881D3559-80F3-6041-AA24-78FEB1290EE8}" type="presParOf" srcId="{DCAD971A-99A6-214C-AFFB-257569704D5C}" destId="{D4B8606E-BEE0-6142-B790-5A8E9555EB3D}" srcOrd="0" destOrd="0" presId="urn:microsoft.com/office/officeart/2005/8/layout/chevron1"/>
    <dgm:cxn modelId="{3779DE30-7742-6E4B-98A0-78E4ADA493C2}" type="presParOf" srcId="{DCAD971A-99A6-214C-AFFB-257569704D5C}" destId="{1CBB2994-B527-C34A-961B-781E046920D9}" srcOrd="1" destOrd="0" presId="urn:microsoft.com/office/officeart/2005/8/layout/chevron1"/>
    <dgm:cxn modelId="{C2D55E96-9A77-4642-A50E-0E33135CC9F3}" type="presParOf" srcId="{DCAD971A-99A6-214C-AFFB-257569704D5C}" destId="{E153B85B-51AA-D440-ABDC-B0DD6520BF44}" srcOrd="2" destOrd="0" presId="urn:microsoft.com/office/officeart/2005/8/layout/chevron1"/>
    <dgm:cxn modelId="{AB0B77A8-BE32-B242-8B2B-59BFF129A0B0}" type="presParOf" srcId="{DCAD971A-99A6-214C-AFFB-257569704D5C}" destId="{51DDF7C9-7CDD-D946-9F7B-95D53CF12418}" srcOrd="3" destOrd="0" presId="urn:microsoft.com/office/officeart/2005/8/layout/chevron1"/>
    <dgm:cxn modelId="{A2F65EC9-BA27-394A-98DD-9DB3F9CF0D28}" type="presParOf" srcId="{DCAD971A-99A6-214C-AFFB-257569704D5C}" destId="{5A7EFA6B-963B-5F4A-9A85-14F6FF0DC016}"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98A04A-496D-4A4A-A95E-4E514373E993}" type="doc">
      <dgm:prSet loTypeId="urn:microsoft.com/office/officeart/2005/8/layout/gear1" loCatId="cycle" qsTypeId="urn:microsoft.com/office/officeart/2005/8/quickstyle/simple1" qsCatId="simple" csTypeId="urn:microsoft.com/office/officeart/2005/8/colors/colorful5" csCatId="colorful" phldr="1"/>
      <dgm:spPr/>
    </dgm:pt>
    <dgm:pt modelId="{C82FC6C9-F2AF-40EB-BB60-374F016103A6}">
      <dgm:prSet phldrT="[Text]"/>
      <dgm:spPr/>
      <dgm:t>
        <a:bodyPr/>
        <a:lstStyle/>
        <a:p>
          <a:r>
            <a:rPr lang="en-US" b="1" dirty="0"/>
            <a:t>Interpersonal</a:t>
          </a:r>
        </a:p>
      </dgm:t>
    </dgm:pt>
    <dgm:pt modelId="{1F80E460-88CC-4A83-B1A6-5690187B4181}" type="parTrans" cxnId="{D3D30E49-27BE-4ACE-9522-CA95ED7C4A85}">
      <dgm:prSet/>
      <dgm:spPr/>
      <dgm:t>
        <a:bodyPr/>
        <a:lstStyle/>
        <a:p>
          <a:endParaRPr lang="en-US"/>
        </a:p>
      </dgm:t>
    </dgm:pt>
    <dgm:pt modelId="{B642DAE6-1084-4AF8-BD1A-9D522C397738}" type="sibTrans" cxnId="{D3D30E49-27BE-4ACE-9522-CA95ED7C4A85}">
      <dgm:prSet/>
      <dgm:spPr/>
      <dgm:t>
        <a:bodyPr/>
        <a:lstStyle/>
        <a:p>
          <a:endParaRPr lang="en-US"/>
        </a:p>
      </dgm:t>
    </dgm:pt>
    <dgm:pt modelId="{0DEF747D-8672-415C-89F6-16C91F927310}">
      <dgm:prSet phldrT="[Text]" custT="1"/>
      <dgm:spPr/>
      <dgm:t>
        <a:bodyPr/>
        <a:lstStyle/>
        <a:p>
          <a:r>
            <a:rPr lang="en-US" sz="1800" b="1" dirty="0"/>
            <a:t>Presentational</a:t>
          </a:r>
        </a:p>
      </dgm:t>
    </dgm:pt>
    <dgm:pt modelId="{94394DDC-3500-4D88-B616-BDAE09F5FEA0}" type="parTrans" cxnId="{80E4741F-098A-4839-AA79-60ADDD48A75B}">
      <dgm:prSet/>
      <dgm:spPr/>
      <dgm:t>
        <a:bodyPr/>
        <a:lstStyle/>
        <a:p>
          <a:endParaRPr lang="en-US"/>
        </a:p>
      </dgm:t>
    </dgm:pt>
    <dgm:pt modelId="{95FBC4E9-D7B3-490D-BD9E-3904B98E3DC7}" type="sibTrans" cxnId="{80E4741F-098A-4839-AA79-60ADDD48A75B}">
      <dgm:prSet/>
      <dgm:spPr/>
      <dgm:t>
        <a:bodyPr/>
        <a:lstStyle/>
        <a:p>
          <a:endParaRPr lang="en-US"/>
        </a:p>
      </dgm:t>
    </dgm:pt>
    <dgm:pt modelId="{356B0DA9-B26C-4760-AA01-9A195C3870F8}">
      <dgm:prSet phldrT="[Text]" custT="1"/>
      <dgm:spPr/>
      <dgm:t>
        <a:bodyPr/>
        <a:lstStyle/>
        <a:p>
          <a:r>
            <a:rPr lang="en-US" sz="1800" b="1" dirty="0"/>
            <a:t>Interpretive</a:t>
          </a:r>
        </a:p>
      </dgm:t>
    </dgm:pt>
    <dgm:pt modelId="{484B7437-23C2-45F0-8B16-8C317F54718A}" type="parTrans" cxnId="{1315A0BF-452B-4531-BF4E-F9F4DAEBB46D}">
      <dgm:prSet/>
      <dgm:spPr/>
      <dgm:t>
        <a:bodyPr/>
        <a:lstStyle/>
        <a:p>
          <a:endParaRPr lang="en-US"/>
        </a:p>
      </dgm:t>
    </dgm:pt>
    <dgm:pt modelId="{5454C75C-FDFE-4BF9-BAC3-247DABEAE06D}" type="sibTrans" cxnId="{1315A0BF-452B-4531-BF4E-F9F4DAEBB46D}">
      <dgm:prSet/>
      <dgm:spPr/>
      <dgm:t>
        <a:bodyPr/>
        <a:lstStyle/>
        <a:p>
          <a:endParaRPr lang="en-US"/>
        </a:p>
      </dgm:t>
    </dgm:pt>
    <dgm:pt modelId="{BD5978FB-E947-4DE3-B863-CE4F01A7B27D}" type="pres">
      <dgm:prSet presAssocID="{2298A04A-496D-4A4A-A95E-4E514373E993}" presName="composite" presStyleCnt="0">
        <dgm:presLayoutVars>
          <dgm:chMax val="3"/>
          <dgm:animLvl val="lvl"/>
          <dgm:resizeHandles val="exact"/>
        </dgm:presLayoutVars>
      </dgm:prSet>
      <dgm:spPr/>
    </dgm:pt>
    <dgm:pt modelId="{4CF112BD-F75B-450A-A3DB-3651E53A6D55}" type="pres">
      <dgm:prSet presAssocID="{C82FC6C9-F2AF-40EB-BB60-374F016103A6}" presName="gear1" presStyleLbl="node1" presStyleIdx="0" presStyleCnt="3">
        <dgm:presLayoutVars>
          <dgm:chMax val="1"/>
          <dgm:bulletEnabled val="1"/>
        </dgm:presLayoutVars>
      </dgm:prSet>
      <dgm:spPr/>
      <dgm:t>
        <a:bodyPr/>
        <a:lstStyle/>
        <a:p>
          <a:endParaRPr lang="en-US"/>
        </a:p>
      </dgm:t>
    </dgm:pt>
    <dgm:pt modelId="{F7E11909-D80C-4B21-921A-42749C6BB455}" type="pres">
      <dgm:prSet presAssocID="{C82FC6C9-F2AF-40EB-BB60-374F016103A6}" presName="gear1srcNode" presStyleLbl="node1" presStyleIdx="0" presStyleCnt="3"/>
      <dgm:spPr/>
      <dgm:t>
        <a:bodyPr/>
        <a:lstStyle/>
        <a:p>
          <a:endParaRPr lang="en-US"/>
        </a:p>
      </dgm:t>
    </dgm:pt>
    <dgm:pt modelId="{0521E802-38A4-403D-A3D4-E4A6DD6E6C9B}" type="pres">
      <dgm:prSet presAssocID="{C82FC6C9-F2AF-40EB-BB60-374F016103A6}" presName="gear1dstNode" presStyleLbl="node1" presStyleIdx="0" presStyleCnt="3"/>
      <dgm:spPr/>
      <dgm:t>
        <a:bodyPr/>
        <a:lstStyle/>
        <a:p>
          <a:endParaRPr lang="en-US"/>
        </a:p>
      </dgm:t>
    </dgm:pt>
    <dgm:pt modelId="{0C4F493C-00F3-43D1-8535-B3BA04CED169}" type="pres">
      <dgm:prSet presAssocID="{0DEF747D-8672-415C-89F6-16C91F927310}" presName="gear2" presStyleLbl="node1" presStyleIdx="1" presStyleCnt="3" custScaleX="125438">
        <dgm:presLayoutVars>
          <dgm:chMax val="1"/>
          <dgm:bulletEnabled val="1"/>
        </dgm:presLayoutVars>
      </dgm:prSet>
      <dgm:spPr/>
      <dgm:t>
        <a:bodyPr/>
        <a:lstStyle/>
        <a:p>
          <a:endParaRPr lang="en-US"/>
        </a:p>
      </dgm:t>
    </dgm:pt>
    <dgm:pt modelId="{F276FDCD-8659-4A84-8937-9EF8E3AA2955}" type="pres">
      <dgm:prSet presAssocID="{0DEF747D-8672-415C-89F6-16C91F927310}" presName="gear2srcNode" presStyleLbl="node1" presStyleIdx="1" presStyleCnt="3"/>
      <dgm:spPr/>
      <dgm:t>
        <a:bodyPr/>
        <a:lstStyle/>
        <a:p>
          <a:endParaRPr lang="en-US"/>
        </a:p>
      </dgm:t>
    </dgm:pt>
    <dgm:pt modelId="{BFFB9718-0A32-4D9A-93B9-E6B1F50D08EB}" type="pres">
      <dgm:prSet presAssocID="{0DEF747D-8672-415C-89F6-16C91F927310}" presName="gear2dstNode" presStyleLbl="node1" presStyleIdx="1" presStyleCnt="3"/>
      <dgm:spPr/>
      <dgm:t>
        <a:bodyPr/>
        <a:lstStyle/>
        <a:p>
          <a:endParaRPr lang="en-US"/>
        </a:p>
      </dgm:t>
    </dgm:pt>
    <dgm:pt modelId="{196CF7F3-6112-4507-A716-871045E7D522}" type="pres">
      <dgm:prSet presAssocID="{356B0DA9-B26C-4760-AA01-9A195C3870F8}" presName="gear3" presStyleLbl="node1" presStyleIdx="2" presStyleCnt="3" custScaleX="112667"/>
      <dgm:spPr/>
      <dgm:t>
        <a:bodyPr/>
        <a:lstStyle/>
        <a:p>
          <a:endParaRPr lang="en-US"/>
        </a:p>
      </dgm:t>
    </dgm:pt>
    <dgm:pt modelId="{19CF9597-5B4F-48E6-969B-D703DB675140}" type="pres">
      <dgm:prSet presAssocID="{356B0DA9-B26C-4760-AA01-9A195C3870F8}" presName="gear3tx" presStyleLbl="node1" presStyleIdx="2" presStyleCnt="3">
        <dgm:presLayoutVars>
          <dgm:chMax val="1"/>
          <dgm:bulletEnabled val="1"/>
        </dgm:presLayoutVars>
      </dgm:prSet>
      <dgm:spPr/>
      <dgm:t>
        <a:bodyPr/>
        <a:lstStyle/>
        <a:p>
          <a:endParaRPr lang="en-US"/>
        </a:p>
      </dgm:t>
    </dgm:pt>
    <dgm:pt modelId="{FCA07AB8-AAD4-49C9-8AA3-4A558B779EB8}" type="pres">
      <dgm:prSet presAssocID="{356B0DA9-B26C-4760-AA01-9A195C3870F8}" presName="gear3srcNode" presStyleLbl="node1" presStyleIdx="2" presStyleCnt="3"/>
      <dgm:spPr/>
      <dgm:t>
        <a:bodyPr/>
        <a:lstStyle/>
        <a:p>
          <a:endParaRPr lang="en-US"/>
        </a:p>
      </dgm:t>
    </dgm:pt>
    <dgm:pt modelId="{0BFB665B-FF24-4419-B8E2-5EF287DCE955}" type="pres">
      <dgm:prSet presAssocID="{356B0DA9-B26C-4760-AA01-9A195C3870F8}" presName="gear3dstNode" presStyleLbl="node1" presStyleIdx="2" presStyleCnt="3"/>
      <dgm:spPr/>
      <dgm:t>
        <a:bodyPr/>
        <a:lstStyle/>
        <a:p>
          <a:endParaRPr lang="en-US"/>
        </a:p>
      </dgm:t>
    </dgm:pt>
    <dgm:pt modelId="{3D0B9819-A97F-4179-95F5-E1D03316883F}" type="pres">
      <dgm:prSet presAssocID="{B642DAE6-1084-4AF8-BD1A-9D522C397738}" presName="connector1" presStyleLbl="sibTrans2D1" presStyleIdx="0" presStyleCnt="3"/>
      <dgm:spPr/>
      <dgm:t>
        <a:bodyPr/>
        <a:lstStyle/>
        <a:p>
          <a:endParaRPr lang="en-US"/>
        </a:p>
      </dgm:t>
    </dgm:pt>
    <dgm:pt modelId="{AC9C435F-973B-4AFD-A506-A6DC7DC95CAC}" type="pres">
      <dgm:prSet presAssocID="{95FBC4E9-D7B3-490D-BD9E-3904B98E3DC7}" presName="connector2" presStyleLbl="sibTrans2D1" presStyleIdx="1" presStyleCnt="3"/>
      <dgm:spPr/>
      <dgm:t>
        <a:bodyPr/>
        <a:lstStyle/>
        <a:p>
          <a:endParaRPr lang="en-US"/>
        </a:p>
      </dgm:t>
    </dgm:pt>
    <dgm:pt modelId="{13F05A9B-3211-4C33-A64D-45B5C3DA1108}" type="pres">
      <dgm:prSet presAssocID="{5454C75C-FDFE-4BF9-BAC3-247DABEAE06D}" presName="connector3" presStyleLbl="sibTrans2D1" presStyleIdx="2" presStyleCnt="3"/>
      <dgm:spPr/>
      <dgm:t>
        <a:bodyPr/>
        <a:lstStyle/>
        <a:p>
          <a:endParaRPr lang="en-US"/>
        </a:p>
      </dgm:t>
    </dgm:pt>
  </dgm:ptLst>
  <dgm:cxnLst>
    <dgm:cxn modelId="{FCC89386-FF31-994F-A56A-73F4A378963F}" type="presOf" srcId="{0DEF747D-8672-415C-89F6-16C91F927310}" destId="{0C4F493C-00F3-43D1-8535-B3BA04CED169}" srcOrd="0" destOrd="0" presId="urn:microsoft.com/office/officeart/2005/8/layout/gear1"/>
    <dgm:cxn modelId="{8C7F5434-277B-FD49-BE37-695EE698F8EE}" type="presOf" srcId="{356B0DA9-B26C-4760-AA01-9A195C3870F8}" destId="{FCA07AB8-AAD4-49C9-8AA3-4A558B779EB8}" srcOrd="2" destOrd="0" presId="urn:microsoft.com/office/officeart/2005/8/layout/gear1"/>
    <dgm:cxn modelId="{CB278B82-AE00-8F44-8A62-1BB95D3DEC3A}" type="presOf" srcId="{B642DAE6-1084-4AF8-BD1A-9D522C397738}" destId="{3D0B9819-A97F-4179-95F5-E1D03316883F}" srcOrd="0" destOrd="0" presId="urn:microsoft.com/office/officeart/2005/8/layout/gear1"/>
    <dgm:cxn modelId="{E25BFD21-094A-7443-9F51-AFA053647231}" type="presOf" srcId="{C82FC6C9-F2AF-40EB-BB60-374F016103A6}" destId="{F7E11909-D80C-4B21-921A-42749C6BB455}" srcOrd="1" destOrd="0" presId="urn:microsoft.com/office/officeart/2005/8/layout/gear1"/>
    <dgm:cxn modelId="{D3D30E49-27BE-4ACE-9522-CA95ED7C4A85}" srcId="{2298A04A-496D-4A4A-A95E-4E514373E993}" destId="{C82FC6C9-F2AF-40EB-BB60-374F016103A6}" srcOrd="0" destOrd="0" parTransId="{1F80E460-88CC-4A83-B1A6-5690187B4181}" sibTransId="{B642DAE6-1084-4AF8-BD1A-9D522C397738}"/>
    <dgm:cxn modelId="{1315A0BF-452B-4531-BF4E-F9F4DAEBB46D}" srcId="{2298A04A-496D-4A4A-A95E-4E514373E993}" destId="{356B0DA9-B26C-4760-AA01-9A195C3870F8}" srcOrd="2" destOrd="0" parTransId="{484B7437-23C2-45F0-8B16-8C317F54718A}" sibTransId="{5454C75C-FDFE-4BF9-BAC3-247DABEAE06D}"/>
    <dgm:cxn modelId="{BC67D97F-BEA1-9446-8BEF-E0B31C0C02F5}" type="presOf" srcId="{0DEF747D-8672-415C-89F6-16C91F927310}" destId="{BFFB9718-0A32-4D9A-93B9-E6B1F50D08EB}" srcOrd="2" destOrd="0" presId="urn:microsoft.com/office/officeart/2005/8/layout/gear1"/>
    <dgm:cxn modelId="{25C32885-3289-0246-AB2A-4F00F5275516}" type="presOf" srcId="{356B0DA9-B26C-4760-AA01-9A195C3870F8}" destId="{196CF7F3-6112-4507-A716-871045E7D522}" srcOrd="0" destOrd="0" presId="urn:microsoft.com/office/officeart/2005/8/layout/gear1"/>
    <dgm:cxn modelId="{79B1801A-A759-1548-A156-AD036C09077B}" type="presOf" srcId="{2298A04A-496D-4A4A-A95E-4E514373E993}" destId="{BD5978FB-E947-4DE3-B863-CE4F01A7B27D}" srcOrd="0" destOrd="0" presId="urn:microsoft.com/office/officeart/2005/8/layout/gear1"/>
    <dgm:cxn modelId="{92A37B93-A940-9543-AB33-1AEE59F7135A}" type="presOf" srcId="{95FBC4E9-D7B3-490D-BD9E-3904B98E3DC7}" destId="{AC9C435F-973B-4AFD-A506-A6DC7DC95CAC}" srcOrd="0" destOrd="0" presId="urn:microsoft.com/office/officeart/2005/8/layout/gear1"/>
    <dgm:cxn modelId="{F6D906C5-DD14-DC4F-BE89-DC35DD821378}" type="presOf" srcId="{356B0DA9-B26C-4760-AA01-9A195C3870F8}" destId="{0BFB665B-FF24-4419-B8E2-5EF287DCE955}" srcOrd="3" destOrd="0" presId="urn:microsoft.com/office/officeart/2005/8/layout/gear1"/>
    <dgm:cxn modelId="{80E4741F-098A-4839-AA79-60ADDD48A75B}" srcId="{2298A04A-496D-4A4A-A95E-4E514373E993}" destId="{0DEF747D-8672-415C-89F6-16C91F927310}" srcOrd="1" destOrd="0" parTransId="{94394DDC-3500-4D88-B616-BDAE09F5FEA0}" sibTransId="{95FBC4E9-D7B3-490D-BD9E-3904B98E3DC7}"/>
    <dgm:cxn modelId="{622756BA-D843-3741-8376-6BF8E22A004D}" type="presOf" srcId="{5454C75C-FDFE-4BF9-BAC3-247DABEAE06D}" destId="{13F05A9B-3211-4C33-A64D-45B5C3DA1108}" srcOrd="0" destOrd="0" presId="urn:microsoft.com/office/officeart/2005/8/layout/gear1"/>
    <dgm:cxn modelId="{6AC28C7F-AE57-4046-9FAF-9A2318F3D190}" type="presOf" srcId="{356B0DA9-B26C-4760-AA01-9A195C3870F8}" destId="{19CF9597-5B4F-48E6-969B-D703DB675140}" srcOrd="1" destOrd="0" presId="urn:microsoft.com/office/officeart/2005/8/layout/gear1"/>
    <dgm:cxn modelId="{AE465093-B174-0240-A07C-51A1E9BE1277}" type="presOf" srcId="{C82FC6C9-F2AF-40EB-BB60-374F016103A6}" destId="{0521E802-38A4-403D-A3D4-E4A6DD6E6C9B}" srcOrd="2" destOrd="0" presId="urn:microsoft.com/office/officeart/2005/8/layout/gear1"/>
    <dgm:cxn modelId="{5A617C14-AEAC-1048-8DD1-FDB5D5A29BE5}" type="presOf" srcId="{C82FC6C9-F2AF-40EB-BB60-374F016103A6}" destId="{4CF112BD-F75B-450A-A3DB-3651E53A6D55}" srcOrd="0" destOrd="0" presId="urn:microsoft.com/office/officeart/2005/8/layout/gear1"/>
    <dgm:cxn modelId="{3ABB24D9-FB0A-964E-A92E-C645826521EF}" type="presOf" srcId="{0DEF747D-8672-415C-89F6-16C91F927310}" destId="{F276FDCD-8659-4A84-8937-9EF8E3AA2955}" srcOrd="1" destOrd="0" presId="urn:microsoft.com/office/officeart/2005/8/layout/gear1"/>
    <dgm:cxn modelId="{B47F4825-5C83-7D48-9B50-1EAD0DBEF06B}" type="presParOf" srcId="{BD5978FB-E947-4DE3-B863-CE4F01A7B27D}" destId="{4CF112BD-F75B-450A-A3DB-3651E53A6D55}" srcOrd="0" destOrd="0" presId="urn:microsoft.com/office/officeart/2005/8/layout/gear1"/>
    <dgm:cxn modelId="{4E2B8A82-7DB0-964A-A1D0-0B736768C84A}" type="presParOf" srcId="{BD5978FB-E947-4DE3-B863-CE4F01A7B27D}" destId="{F7E11909-D80C-4B21-921A-42749C6BB455}" srcOrd="1" destOrd="0" presId="urn:microsoft.com/office/officeart/2005/8/layout/gear1"/>
    <dgm:cxn modelId="{1E27F2E6-1A71-7C46-839B-51BE95A34CA6}" type="presParOf" srcId="{BD5978FB-E947-4DE3-B863-CE4F01A7B27D}" destId="{0521E802-38A4-403D-A3D4-E4A6DD6E6C9B}" srcOrd="2" destOrd="0" presId="urn:microsoft.com/office/officeart/2005/8/layout/gear1"/>
    <dgm:cxn modelId="{C808CA3C-EC23-3A49-A94D-07827B7E8D35}" type="presParOf" srcId="{BD5978FB-E947-4DE3-B863-CE4F01A7B27D}" destId="{0C4F493C-00F3-43D1-8535-B3BA04CED169}" srcOrd="3" destOrd="0" presId="urn:microsoft.com/office/officeart/2005/8/layout/gear1"/>
    <dgm:cxn modelId="{F1F2C720-8DB6-E04E-BBC2-4292900ECFDF}" type="presParOf" srcId="{BD5978FB-E947-4DE3-B863-CE4F01A7B27D}" destId="{F276FDCD-8659-4A84-8937-9EF8E3AA2955}" srcOrd="4" destOrd="0" presId="urn:microsoft.com/office/officeart/2005/8/layout/gear1"/>
    <dgm:cxn modelId="{88F2A7CC-0865-334A-B426-92AD26643106}" type="presParOf" srcId="{BD5978FB-E947-4DE3-B863-CE4F01A7B27D}" destId="{BFFB9718-0A32-4D9A-93B9-E6B1F50D08EB}" srcOrd="5" destOrd="0" presId="urn:microsoft.com/office/officeart/2005/8/layout/gear1"/>
    <dgm:cxn modelId="{8557D0E0-9AAE-1645-94E3-99A1F77B2D4C}" type="presParOf" srcId="{BD5978FB-E947-4DE3-B863-CE4F01A7B27D}" destId="{196CF7F3-6112-4507-A716-871045E7D522}" srcOrd="6" destOrd="0" presId="urn:microsoft.com/office/officeart/2005/8/layout/gear1"/>
    <dgm:cxn modelId="{F9264524-645E-0044-9CF6-781CD9EB24D6}" type="presParOf" srcId="{BD5978FB-E947-4DE3-B863-CE4F01A7B27D}" destId="{19CF9597-5B4F-48E6-969B-D703DB675140}" srcOrd="7" destOrd="0" presId="urn:microsoft.com/office/officeart/2005/8/layout/gear1"/>
    <dgm:cxn modelId="{F4CD3BCB-8931-6846-B1D3-961A50F75465}" type="presParOf" srcId="{BD5978FB-E947-4DE3-B863-CE4F01A7B27D}" destId="{FCA07AB8-AAD4-49C9-8AA3-4A558B779EB8}" srcOrd="8" destOrd="0" presId="urn:microsoft.com/office/officeart/2005/8/layout/gear1"/>
    <dgm:cxn modelId="{2159FB82-8B0E-0749-B2A2-95A4D23E9BF6}" type="presParOf" srcId="{BD5978FB-E947-4DE3-B863-CE4F01A7B27D}" destId="{0BFB665B-FF24-4419-B8E2-5EF287DCE955}" srcOrd="9" destOrd="0" presId="urn:microsoft.com/office/officeart/2005/8/layout/gear1"/>
    <dgm:cxn modelId="{1F628006-2D47-7C43-A441-13DCBEE2112B}" type="presParOf" srcId="{BD5978FB-E947-4DE3-B863-CE4F01A7B27D}" destId="{3D0B9819-A97F-4179-95F5-E1D03316883F}" srcOrd="10" destOrd="0" presId="urn:microsoft.com/office/officeart/2005/8/layout/gear1"/>
    <dgm:cxn modelId="{696BDA4E-2E6C-8A4E-82EE-595E69E9917E}" type="presParOf" srcId="{BD5978FB-E947-4DE3-B863-CE4F01A7B27D}" destId="{AC9C435F-973B-4AFD-A506-A6DC7DC95CAC}" srcOrd="11" destOrd="0" presId="urn:microsoft.com/office/officeart/2005/8/layout/gear1"/>
    <dgm:cxn modelId="{90347771-961F-3845-BFD1-3F599671F727}" type="presParOf" srcId="{BD5978FB-E947-4DE3-B863-CE4F01A7B27D}" destId="{13F05A9B-3211-4C33-A64D-45B5C3DA1108}"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B8606E-BEE0-6142-B790-5A8E9555EB3D}">
      <dsp:nvSpPr>
        <dsp:cNvPr id="0" name=""/>
        <dsp:cNvSpPr/>
      </dsp:nvSpPr>
      <dsp:spPr>
        <a:xfrm>
          <a:off x="3278" y="0"/>
          <a:ext cx="3994511" cy="601237"/>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en-US" sz="3600" kern="1200"/>
            <a:t>NOVICE</a:t>
          </a:r>
        </a:p>
      </dsp:txBody>
      <dsp:txXfrm>
        <a:off x="303897" y="0"/>
        <a:ext cx="3393274" cy="601237"/>
      </dsp:txXfrm>
    </dsp:sp>
    <dsp:sp modelId="{E153B85B-51AA-D440-ABDC-B0DD6520BF44}">
      <dsp:nvSpPr>
        <dsp:cNvPr id="0" name=""/>
        <dsp:cNvSpPr/>
      </dsp:nvSpPr>
      <dsp:spPr>
        <a:xfrm>
          <a:off x="3598339" y="0"/>
          <a:ext cx="3994511" cy="601237"/>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en-US" sz="3600" kern="1200"/>
            <a:t>INTERMEDIATE</a:t>
          </a:r>
        </a:p>
      </dsp:txBody>
      <dsp:txXfrm>
        <a:off x="3898958" y="0"/>
        <a:ext cx="3393274" cy="601237"/>
      </dsp:txXfrm>
    </dsp:sp>
    <dsp:sp modelId="{5A7EFA6B-963B-5F4A-9A85-14F6FF0DC016}">
      <dsp:nvSpPr>
        <dsp:cNvPr id="0" name=""/>
        <dsp:cNvSpPr/>
      </dsp:nvSpPr>
      <dsp:spPr>
        <a:xfrm>
          <a:off x="7193399" y="0"/>
          <a:ext cx="3994511" cy="601237"/>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en-US" sz="3600" kern="1200"/>
            <a:t>ADVANCED</a:t>
          </a:r>
        </a:p>
      </dsp:txBody>
      <dsp:txXfrm>
        <a:off x="7494018" y="0"/>
        <a:ext cx="3393274" cy="6012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F112BD-F75B-450A-A3DB-3651E53A6D55}">
      <dsp:nvSpPr>
        <dsp:cNvPr id="0" name=""/>
        <dsp:cNvSpPr/>
      </dsp:nvSpPr>
      <dsp:spPr>
        <a:xfrm>
          <a:off x="5267404" y="2528172"/>
          <a:ext cx="3089989" cy="3089989"/>
        </a:xfrm>
        <a:prstGeom prst="gear9">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b="1" kern="1200" dirty="0"/>
            <a:t>Interpersonal</a:t>
          </a:r>
        </a:p>
      </dsp:txBody>
      <dsp:txXfrm>
        <a:off x="5888629" y="3251987"/>
        <a:ext cx="1847539" cy="1588318"/>
      </dsp:txXfrm>
    </dsp:sp>
    <dsp:sp modelId="{0C4F493C-00F3-43D1-8535-B3BA04CED169}">
      <dsp:nvSpPr>
        <dsp:cNvPr id="0" name=""/>
        <dsp:cNvSpPr/>
      </dsp:nvSpPr>
      <dsp:spPr>
        <a:xfrm>
          <a:off x="3183762" y="1797811"/>
          <a:ext cx="2818924" cy="2247264"/>
        </a:xfrm>
        <a:prstGeom prst="gear6">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a:t>Presentational</a:t>
          </a:r>
        </a:p>
      </dsp:txBody>
      <dsp:txXfrm>
        <a:off x="3832615" y="2366986"/>
        <a:ext cx="1521218" cy="1108914"/>
      </dsp:txXfrm>
    </dsp:sp>
    <dsp:sp modelId="{196CF7F3-6112-4507-A716-871045E7D522}">
      <dsp:nvSpPr>
        <dsp:cNvPr id="0" name=""/>
        <dsp:cNvSpPr/>
      </dsp:nvSpPr>
      <dsp:spPr>
        <a:xfrm rot="20700000">
          <a:off x="4537791" y="298472"/>
          <a:ext cx="2582858" cy="2099772"/>
        </a:xfrm>
        <a:prstGeom prst="gear6">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a:t>Interpretive</a:t>
          </a:r>
        </a:p>
      </dsp:txBody>
      <dsp:txXfrm rot="-20700000">
        <a:off x="5132940" y="730361"/>
        <a:ext cx="1392559" cy="1235995"/>
      </dsp:txXfrm>
    </dsp:sp>
    <dsp:sp modelId="{3D0B9819-A97F-4179-95F5-E1D03316883F}">
      <dsp:nvSpPr>
        <dsp:cNvPr id="0" name=""/>
        <dsp:cNvSpPr/>
      </dsp:nvSpPr>
      <dsp:spPr>
        <a:xfrm>
          <a:off x="5045745" y="2052777"/>
          <a:ext cx="3955186" cy="3955186"/>
        </a:xfrm>
        <a:prstGeom prst="circularArrow">
          <a:avLst>
            <a:gd name="adj1" fmla="val 4687"/>
            <a:gd name="adj2" fmla="val 299029"/>
            <a:gd name="adj3" fmla="val 2542194"/>
            <a:gd name="adj4" fmla="val 15806304"/>
            <a:gd name="adj5" fmla="val 5469"/>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C9C435F-973B-4AFD-A506-A6DC7DC95CAC}">
      <dsp:nvSpPr>
        <dsp:cNvPr id="0" name=""/>
        <dsp:cNvSpPr/>
      </dsp:nvSpPr>
      <dsp:spPr>
        <a:xfrm>
          <a:off x="3071606" y="1294466"/>
          <a:ext cx="2873689" cy="2873689"/>
        </a:xfrm>
        <a:prstGeom prst="leftCircularArrow">
          <a:avLst>
            <a:gd name="adj1" fmla="val 6452"/>
            <a:gd name="adj2" fmla="val 429999"/>
            <a:gd name="adj3" fmla="val 10489124"/>
            <a:gd name="adj4" fmla="val 14837806"/>
            <a:gd name="adj5" fmla="val 7527"/>
          </a:avLst>
        </a:prstGeom>
        <a:solidFill>
          <a:schemeClr val="accent5">
            <a:hueOff val="-3379271"/>
            <a:satOff val="-8710"/>
            <a:lumOff val="-588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F05A9B-3211-4C33-A64D-45B5C3DA1108}">
      <dsp:nvSpPr>
        <dsp:cNvPr id="0" name=""/>
        <dsp:cNvSpPr/>
      </dsp:nvSpPr>
      <dsp:spPr>
        <a:xfrm>
          <a:off x="4218977" y="-240972"/>
          <a:ext cx="3098416" cy="3098416"/>
        </a:xfrm>
        <a:prstGeom prst="circularArrow">
          <a:avLst>
            <a:gd name="adj1" fmla="val 5984"/>
            <a:gd name="adj2" fmla="val 394124"/>
            <a:gd name="adj3" fmla="val 13313824"/>
            <a:gd name="adj4" fmla="val 10508221"/>
            <a:gd name="adj5" fmla="val 6981"/>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DEF6C6-A986-9B4D-9A8A-2DB2DB247A1E}" type="datetimeFigureOut">
              <a:t>4/13/18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423CC3-DC6B-484B-8461-0EC322AAAFF9}" type="slidenum">
              <a:t>‹#›</a:t>
            </a:fld>
            <a:endParaRPr lang="en-US"/>
          </a:p>
        </p:txBody>
      </p:sp>
    </p:spTree>
    <p:extLst>
      <p:ext uri="{BB962C8B-B14F-4D97-AF65-F5344CB8AC3E}">
        <p14:creationId xmlns:p14="http://schemas.microsoft.com/office/powerpoint/2010/main" val="1448502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3C41B5-043F-3048-928E-8B57F55E3605}" type="slidenum">
              <a:rPr lang="en-US" smtClean="0"/>
              <a:t>3</a:t>
            </a:fld>
            <a:endParaRPr lang="en-US" dirty="0"/>
          </a:p>
        </p:txBody>
      </p:sp>
    </p:spTree>
    <p:extLst>
      <p:ext uri="{BB962C8B-B14F-4D97-AF65-F5344CB8AC3E}">
        <p14:creationId xmlns:p14="http://schemas.microsoft.com/office/powerpoint/2010/main" val="1100743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423CC3-DC6B-484B-8461-0EC322AAAFF9}" type="slidenum">
              <a:t>19</a:t>
            </a:fld>
            <a:endParaRPr lang="en-US"/>
          </a:p>
        </p:txBody>
      </p:sp>
    </p:spTree>
    <p:extLst>
      <p:ext uri="{BB962C8B-B14F-4D97-AF65-F5344CB8AC3E}">
        <p14:creationId xmlns:p14="http://schemas.microsoft.com/office/powerpoint/2010/main" val="90978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423CC3-DC6B-484B-8461-0EC322AAAFF9}" type="slidenum">
              <a:t>21</a:t>
            </a:fld>
            <a:endParaRPr lang="en-US"/>
          </a:p>
        </p:txBody>
      </p:sp>
    </p:spTree>
    <p:extLst>
      <p:ext uri="{BB962C8B-B14F-4D97-AF65-F5344CB8AC3E}">
        <p14:creationId xmlns:p14="http://schemas.microsoft.com/office/powerpoint/2010/main" val="341340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423CC3-DC6B-484B-8461-0EC322AAAFF9}" type="slidenum">
              <a:t>22</a:t>
            </a:fld>
            <a:endParaRPr lang="en-US"/>
          </a:p>
        </p:txBody>
      </p:sp>
    </p:spTree>
    <p:extLst>
      <p:ext uri="{BB962C8B-B14F-4D97-AF65-F5344CB8AC3E}">
        <p14:creationId xmlns:p14="http://schemas.microsoft.com/office/powerpoint/2010/main" val="1570280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3C41B5-043F-3048-928E-8B57F55E3605}" type="slidenum">
              <a:rPr lang="en-US" smtClean="0"/>
              <a:t>25</a:t>
            </a:fld>
            <a:endParaRPr lang="en-US" dirty="0"/>
          </a:p>
        </p:txBody>
      </p:sp>
    </p:spTree>
    <p:extLst>
      <p:ext uri="{BB962C8B-B14F-4D97-AF65-F5344CB8AC3E}">
        <p14:creationId xmlns:p14="http://schemas.microsoft.com/office/powerpoint/2010/main" val="1592709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423CC3-DC6B-484B-8461-0EC322AAAFF9}" type="slidenum">
              <a:t>26</a:t>
            </a:fld>
            <a:endParaRPr lang="en-US"/>
          </a:p>
        </p:txBody>
      </p:sp>
    </p:spTree>
    <p:extLst>
      <p:ext uri="{BB962C8B-B14F-4D97-AF65-F5344CB8AC3E}">
        <p14:creationId xmlns:p14="http://schemas.microsoft.com/office/powerpoint/2010/main" val="7343041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3C41B5-043F-3048-928E-8B57F55E3605}" type="slidenum">
              <a:rPr lang="en-US" smtClean="0"/>
              <a:t>27</a:t>
            </a:fld>
            <a:endParaRPr lang="en-US" dirty="0"/>
          </a:p>
        </p:txBody>
      </p:sp>
    </p:spTree>
    <p:extLst>
      <p:ext uri="{BB962C8B-B14F-4D97-AF65-F5344CB8AC3E}">
        <p14:creationId xmlns:p14="http://schemas.microsoft.com/office/powerpoint/2010/main" val="2025519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C0CDD406-9DC7-5C42-B4F0-AD33DD22F4DB}" type="slidenum">
              <a:rPr lang="en-US">
                <a:solidFill>
                  <a:prstClr val="black"/>
                </a:solidFill>
                <a:latin typeface="Arial" pitchFamily="-84" charset="0"/>
                <a:ea typeface="ＭＳ Ｐゴシック" pitchFamily="-84" charset="-128"/>
                <a:cs typeface="ＭＳ Ｐゴシック" pitchFamily="-84" charset="-128"/>
              </a:rPr>
              <a:pPr/>
              <a:t>28</a:t>
            </a:fld>
            <a:endParaRPr lang="en-US" dirty="0">
              <a:solidFill>
                <a:prstClr val="black"/>
              </a:solidFill>
              <a:latin typeface="Arial" pitchFamily="-84" charset="0"/>
              <a:ea typeface="ＭＳ Ｐゴシック" pitchFamily="-84" charset="-128"/>
              <a:cs typeface="ＭＳ Ｐゴシック" pitchFamily="-84" charset="-128"/>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dirty="0">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10339440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3C41B5-043F-3048-928E-8B57F55E3605}" type="slidenum">
              <a:rPr lang="en-US" smtClean="0"/>
              <a:t>29</a:t>
            </a:fld>
            <a:endParaRPr lang="en-US" dirty="0"/>
          </a:p>
        </p:txBody>
      </p:sp>
    </p:spTree>
    <p:extLst>
      <p:ext uri="{BB962C8B-B14F-4D97-AF65-F5344CB8AC3E}">
        <p14:creationId xmlns:p14="http://schemas.microsoft.com/office/powerpoint/2010/main" val="1676525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40</a:t>
            </a:fld>
            <a:endParaRPr lang="en-US" dirty="0"/>
          </a:p>
        </p:txBody>
      </p:sp>
    </p:spTree>
    <p:extLst>
      <p:ext uri="{BB962C8B-B14F-4D97-AF65-F5344CB8AC3E}">
        <p14:creationId xmlns:p14="http://schemas.microsoft.com/office/powerpoint/2010/main" val="15799832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423CC3-DC6B-484B-8461-0EC322AAAFF9}" type="slidenum">
              <a:rPr lang="uk-UA"/>
              <a:t>41</a:t>
            </a:fld>
            <a:endParaRPr lang="uk-UA"/>
          </a:p>
        </p:txBody>
      </p:sp>
    </p:spTree>
    <p:extLst>
      <p:ext uri="{BB962C8B-B14F-4D97-AF65-F5344CB8AC3E}">
        <p14:creationId xmlns:p14="http://schemas.microsoft.com/office/powerpoint/2010/main" val="449451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4</a:t>
            </a:fld>
            <a:endParaRPr lang="en-US" dirty="0"/>
          </a:p>
        </p:txBody>
      </p:sp>
    </p:spTree>
    <p:extLst>
      <p:ext uri="{BB962C8B-B14F-4D97-AF65-F5344CB8AC3E}">
        <p14:creationId xmlns:p14="http://schemas.microsoft.com/office/powerpoint/2010/main" val="6515258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57D714-1E66-47A3-A3C5-F9898E74939B}"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6500199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00E48E-9BDC-B84C-8645-B889CCDDD1F1}" type="slidenum">
              <a:rPr lang="en-US"/>
              <a:pPr/>
              <a:t>51</a:t>
            </a:fld>
            <a:endParaRPr lang="en-US" dirty="0"/>
          </a:p>
        </p:txBody>
      </p:sp>
    </p:spTree>
    <p:extLst>
      <p:ext uri="{BB962C8B-B14F-4D97-AF65-F5344CB8AC3E}">
        <p14:creationId xmlns:p14="http://schemas.microsoft.com/office/powerpoint/2010/main" val="122158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423CC3-DC6B-484B-8461-0EC322AAAFF9}" type="slidenum">
              <a:t>5</a:t>
            </a:fld>
            <a:endParaRPr lang="en-US"/>
          </a:p>
        </p:txBody>
      </p:sp>
    </p:spTree>
    <p:extLst>
      <p:ext uri="{BB962C8B-B14F-4D97-AF65-F5344CB8AC3E}">
        <p14:creationId xmlns:p14="http://schemas.microsoft.com/office/powerpoint/2010/main" val="832244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423CC3-DC6B-484B-8461-0EC322AAAFF9}" type="slidenum">
              <a:rPr lang="uk-UA"/>
              <a:t>7</a:t>
            </a:fld>
            <a:endParaRPr lang="uk-UA"/>
          </a:p>
        </p:txBody>
      </p:sp>
    </p:spTree>
    <p:extLst>
      <p:ext uri="{BB962C8B-B14F-4D97-AF65-F5344CB8AC3E}">
        <p14:creationId xmlns:p14="http://schemas.microsoft.com/office/powerpoint/2010/main" val="1868929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p:cNvSpPr>
          <p:nvPr>
            <p:ph type="sldImg"/>
          </p:nvPr>
        </p:nvSpPr>
        <p:spPr>
          <a:ln/>
        </p:spPr>
      </p:sp>
      <p:sp>
        <p:nvSpPr>
          <p:cNvPr id="93187" name="Notes Placeholder 2"/>
          <p:cNvSpPr>
            <a:spLocks noGrp="1"/>
          </p:cNvSpPr>
          <p:nvPr>
            <p:ph type="body" idx="1"/>
          </p:nvPr>
        </p:nvSpPr>
        <p:spPr>
          <a:noFill/>
          <a:ln/>
        </p:spPr>
        <p:txBody>
          <a:bodyPr/>
          <a:lstStyle/>
          <a:p>
            <a:endParaRPr lang="en-US">
              <a:latin typeface="Arial" pitchFamily="-105" charset="0"/>
              <a:ea typeface="ＭＳ Ｐゴシック" pitchFamily="-105" charset="-128"/>
              <a:cs typeface="ＭＳ Ｐゴシック" pitchFamily="-105" charset="-128"/>
            </a:endParaRPr>
          </a:p>
        </p:txBody>
      </p:sp>
      <p:sp>
        <p:nvSpPr>
          <p:cNvPr id="93188" name="Slide Number Placeholder 3"/>
          <p:cNvSpPr>
            <a:spLocks noGrp="1"/>
          </p:cNvSpPr>
          <p:nvPr>
            <p:ph type="sldNum" sz="quarter" idx="5"/>
          </p:nvPr>
        </p:nvSpPr>
        <p:spPr>
          <a:noFill/>
        </p:spPr>
        <p:txBody>
          <a:bodyPr/>
          <a:lstStyle/>
          <a:p>
            <a:fld id="{C4B84B94-DDFB-D84F-AB30-B72C14BE7BA8}" type="slidenum">
              <a:rPr lang="en-US">
                <a:latin typeface="Arial" pitchFamily="-105" charset="0"/>
                <a:ea typeface="ＭＳ Ｐゴシック" pitchFamily="-105" charset="-128"/>
                <a:cs typeface="ＭＳ Ｐゴシック" pitchFamily="-105" charset="-128"/>
              </a:rPr>
              <a:pPr/>
              <a:t>11</a:t>
            </a:fld>
            <a:endParaRPr lang="en-US">
              <a:latin typeface="Arial" pitchFamily="-105" charset="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555372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p:cNvSpPr>
          <p:nvPr>
            <p:ph type="sldImg"/>
          </p:nvPr>
        </p:nvSpPr>
        <p:spPr>
          <a:ln/>
        </p:spPr>
      </p:sp>
      <p:sp>
        <p:nvSpPr>
          <p:cNvPr id="93187" name="Notes Placeholder 2"/>
          <p:cNvSpPr>
            <a:spLocks noGrp="1"/>
          </p:cNvSpPr>
          <p:nvPr>
            <p:ph type="body" idx="1"/>
          </p:nvPr>
        </p:nvSpPr>
        <p:spPr>
          <a:noFill/>
          <a:ln/>
        </p:spPr>
        <p:txBody>
          <a:bodyPr/>
          <a:lstStyle/>
          <a:p>
            <a:endParaRPr lang="en-US">
              <a:latin typeface="Arial" pitchFamily="-105" charset="0"/>
              <a:ea typeface="ＭＳ Ｐゴシック" pitchFamily="-105" charset="-128"/>
              <a:cs typeface="ＭＳ Ｐゴシック" pitchFamily="-105" charset="-128"/>
            </a:endParaRPr>
          </a:p>
        </p:txBody>
      </p:sp>
      <p:sp>
        <p:nvSpPr>
          <p:cNvPr id="93188" name="Slide Number Placeholder 3"/>
          <p:cNvSpPr>
            <a:spLocks noGrp="1"/>
          </p:cNvSpPr>
          <p:nvPr>
            <p:ph type="sldNum" sz="quarter" idx="5"/>
          </p:nvPr>
        </p:nvSpPr>
        <p:spPr>
          <a:noFill/>
        </p:spPr>
        <p:txBody>
          <a:bodyPr/>
          <a:lstStyle/>
          <a:p>
            <a:fld id="{C4B84B94-DDFB-D84F-AB30-B72C14BE7BA8}" type="slidenum">
              <a:rPr lang="en-US">
                <a:latin typeface="Arial" pitchFamily="-105" charset="0"/>
                <a:ea typeface="ＭＳ Ｐゴシック" pitchFamily="-105" charset="-128"/>
                <a:cs typeface="ＭＳ Ｐゴシック" pitchFamily="-105" charset="-128"/>
              </a:rPr>
              <a:pPr/>
              <a:t>12</a:t>
            </a:fld>
            <a:endParaRPr lang="en-US">
              <a:latin typeface="Arial" pitchFamily="-105" charset="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225319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B667E1-E601-4AAF-B95C-B25720D70A60}" type="slidenum">
              <a:rPr lang="en-US" smtClean="0"/>
              <a:t>13</a:t>
            </a:fld>
            <a:endParaRPr lang="en-US"/>
          </a:p>
        </p:txBody>
      </p:sp>
    </p:spTree>
    <p:extLst>
      <p:ext uri="{BB962C8B-B14F-4D97-AF65-F5344CB8AC3E}">
        <p14:creationId xmlns:p14="http://schemas.microsoft.com/office/powerpoint/2010/main" val="1714812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3C41B5-043F-3048-928E-8B57F55E3605}" type="slidenum">
              <a:rPr lang="en-US" smtClean="0"/>
              <a:t>15</a:t>
            </a:fld>
            <a:endParaRPr lang="en-US" dirty="0"/>
          </a:p>
        </p:txBody>
      </p:sp>
    </p:spTree>
    <p:extLst>
      <p:ext uri="{BB962C8B-B14F-4D97-AF65-F5344CB8AC3E}">
        <p14:creationId xmlns:p14="http://schemas.microsoft.com/office/powerpoint/2010/main" val="54648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https://www.youtube.com/watch?v=T4OjkxGCFsg&amp;spfreload=10</a:t>
            </a:r>
          </a:p>
        </p:txBody>
      </p:sp>
      <p:sp>
        <p:nvSpPr>
          <p:cNvPr id="4" name="Slide Number Placeholder 3"/>
          <p:cNvSpPr>
            <a:spLocks noGrp="1"/>
          </p:cNvSpPr>
          <p:nvPr>
            <p:ph type="sldNum" sz="quarter" idx="10"/>
          </p:nvPr>
        </p:nvSpPr>
        <p:spPr/>
        <p:txBody>
          <a:bodyPr/>
          <a:lstStyle/>
          <a:p>
            <a:fld id="{FA3BDECD-EF2A-6947-BDA9-A1609B538B48}" type="slidenum">
              <a:rPr lang="uk-UA">
                <a:solidFill>
                  <a:prstClr val="black"/>
                </a:solidFill>
              </a:rPr>
              <a:pPr/>
              <a:t>18</a:t>
            </a:fld>
            <a:endParaRPr lang="uk-UA">
              <a:solidFill>
                <a:prstClr val="black"/>
              </a:solidFill>
            </a:endParaRPr>
          </a:p>
        </p:txBody>
      </p:sp>
    </p:spTree>
    <p:extLst>
      <p:ext uri="{BB962C8B-B14F-4D97-AF65-F5344CB8AC3E}">
        <p14:creationId xmlns:p14="http://schemas.microsoft.com/office/powerpoint/2010/main" val="716733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4F6855F-ECC3-834B-A7F8-ACBC307C86C9}" type="datetime1">
              <a:t>4/13/18</a:t>
            </a:fld>
            <a:endParaRPr lang="en-US"/>
          </a:p>
        </p:txBody>
      </p:sp>
      <p:sp>
        <p:nvSpPr>
          <p:cNvPr id="5" name="Footer Placeholder 4"/>
          <p:cNvSpPr>
            <a:spLocks noGrp="1"/>
          </p:cNvSpPr>
          <p:nvPr>
            <p:ph type="ftr" sz="quarter" idx="11"/>
          </p:nvPr>
        </p:nvSpPr>
        <p:spPr/>
        <p:txBody>
          <a:bodyPr/>
          <a:lstStyle/>
          <a:p>
            <a:r>
              <a:rPr lang="en-US"/>
              <a:t>ACTFL Workshop CPS April 2018 - Terrill</a:t>
            </a:r>
          </a:p>
        </p:txBody>
      </p:sp>
      <p:sp>
        <p:nvSpPr>
          <p:cNvPr id="6" name="Slide Number Placeholder 5"/>
          <p:cNvSpPr>
            <a:spLocks noGrp="1"/>
          </p:cNvSpPr>
          <p:nvPr>
            <p:ph type="sldNum" sz="quarter" idx="12"/>
          </p:nvPr>
        </p:nvSpPr>
        <p:spPr/>
        <p:txBody>
          <a:bodyPr/>
          <a:lstStyle/>
          <a:p>
            <a:fld id="{0607E1EB-901A-6849-9841-1183CB806B04}" type="slidenum">
              <a:t>‹#›</a:t>
            </a:fld>
            <a:endParaRPr lang="en-US"/>
          </a:p>
        </p:txBody>
      </p:sp>
    </p:spTree>
    <p:extLst>
      <p:ext uri="{BB962C8B-B14F-4D97-AF65-F5344CB8AC3E}">
        <p14:creationId xmlns:p14="http://schemas.microsoft.com/office/powerpoint/2010/main" val="4176842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CFAF49-9AB6-AF4C-A161-76A7DA4E0A65}" type="datetime1">
              <a:t>4/13/18</a:t>
            </a:fld>
            <a:endParaRPr lang="en-US"/>
          </a:p>
        </p:txBody>
      </p:sp>
      <p:sp>
        <p:nvSpPr>
          <p:cNvPr id="5" name="Footer Placeholder 4"/>
          <p:cNvSpPr>
            <a:spLocks noGrp="1"/>
          </p:cNvSpPr>
          <p:nvPr>
            <p:ph type="ftr" sz="quarter" idx="11"/>
          </p:nvPr>
        </p:nvSpPr>
        <p:spPr/>
        <p:txBody>
          <a:bodyPr/>
          <a:lstStyle/>
          <a:p>
            <a:r>
              <a:rPr lang="en-US"/>
              <a:t>ACTFL Workshop CPS April 2018 - Terrill</a:t>
            </a:r>
          </a:p>
        </p:txBody>
      </p:sp>
      <p:sp>
        <p:nvSpPr>
          <p:cNvPr id="6" name="Slide Number Placeholder 5"/>
          <p:cNvSpPr>
            <a:spLocks noGrp="1"/>
          </p:cNvSpPr>
          <p:nvPr>
            <p:ph type="sldNum" sz="quarter" idx="12"/>
          </p:nvPr>
        </p:nvSpPr>
        <p:spPr/>
        <p:txBody>
          <a:bodyPr/>
          <a:lstStyle/>
          <a:p>
            <a:fld id="{0607E1EB-901A-6849-9841-1183CB806B04}" type="slidenum">
              <a:t>‹#›</a:t>
            </a:fld>
            <a:endParaRPr lang="en-US"/>
          </a:p>
        </p:txBody>
      </p:sp>
    </p:spTree>
    <p:extLst>
      <p:ext uri="{BB962C8B-B14F-4D97-AF65-F5344CB8AC3E}">
        <p14:creationId xmlns:p14="http://schemas.microsoft.com/office/powerpoint/2010/main" val="1478763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80E17B2-90AA-6F48-BCAD-4AB612E6470F}" type="datetime1">
              <a:t>4/13/18</a:t>
            </a:fld>
            <a:endParaRPr lang="en-US"/>
          </a:p>
        </p:txBody>
      </p:sp>
      <p:sp>
        <p:nvSpPr>
          <p:cNvPr id="5" name="Footer Placeholder 4"/>
          <p:cNvSpPr>
            <a:spLocks noGrp="1"/>
          </p:cNvSpPr>
          <p:nvPr>
            <p:ph type="ftr" sz="quarter" idx="11"/>
          </p:nvPr>
        </p:nvSpPr>
        <p:spPr/>
        <p:txBody>
          <a:bodyPr/>
          <a:lstStyle/>
          <a:p>
            <a:r>
              <a:rPr lang="en-US"/>
              <a:t>ACTFL Workshop CPS April 2018 - Terrill</a:t>
            </a:r>
          </a:p>
        </p:txBody>
      </p:sp>
      <p:sp>
        <p:nvSpPr>
          <p:cNvPr id="6" name="Slide Number Placeholder 5"/>
          <p:cNvSpPr>
            <a:spLocks noGrp="1"/>
          </p:cNvSpPr>
          <p:nvPr>
            <p:ph type="sldNum" sz="quarter" idx="12"/>
          </p:nvPr>
        </p:nvSpPr>
        <p:spPr/>
        <p:txBody>
          <a:bodyPr/>
          <a:lstStyle/>
          <a:p>
            <a:fld id="{0607E1EB-901A-6849-9841-1183CB806B04}" type="slidenum">
              <a:t>‹#›</a:t>
            </a:fld>
            <a:endParaRPr lang="en-US"/>
          </a:p>
        </p:txBody>
      </p:sp>
    </p:spTree>
    <p:extLst>
      <p:ext uri="{BB962C8B-B14F-4D97-AF65-F5344CB8AC3E}">
        <p14:creationId xmlns:p14="http://schemas.microsoft.com/office/powerpoint/2010/main" val="7470237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4B234D7B-263D-A44E-8350-8A3EBE7FD89D}"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9" name="Slide Number Placeholder 8"/>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D4EC26B-4C4D-5049-8416-74FB9B164178}"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6" name="Slide Number Placeholder 5"/>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FD56EBA2-6F8E-6D4C-A3D7-C8128140D805}"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6" name="Slide Number Placeholder 5"/>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86BAED2A-478F-3B44-8B08-1A00FE749D31}"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B64C4E5D-4091-1A4A-9AB6-21BDE1AA3642}"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9" name="Slide Number Placeholder 8"/>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41B730E-63A4-044F-AE61-153A39B1447C}"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5" name="Slide Number Placeholder 4"/>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5F6DB0-143A-3944-BAEB-0BAACC975188}"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Footer Placeholder 2"/>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4" name="Slide Number Placeholder 3"/>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41DA23D-2865-E540-8168-F140768E5A60}"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465E44-851D-0747-9933-E2F6072790D6}" type="datetime1">
              <a:t>4/13/18</a:t>
            </a:fld>
            <a:endParaRPr lang="en-US"/>
          </a:p>
        </p:txBody>
      </p:sp>
      <p:sp>
        <p:nvSpPr>
          <p:cNvPr id="5" name="Footer Placeholder 4"/>
          <p:cNvSpPr>
            <a:spLocks noGrp="1"/>
          </p:cNvSpPr>
          <p:nvPr>
            <p:ph type="ftr" sz="quarter" idx="11"/>
          </p:nvPr>
        </p:nvSpPr>
        <p:spPr/>
        <p:txBody>
          <a:bodyPr/>
          <a:lstStyle/>
          <a:p>
            <a:r>
              <a:rPr lang="en-US"/>
              <a:t>ACTFL Workshop CPS April 2018 - Terrill</a:t>
            </a:r>
          </a:p>
        </p:txBody>
      </p:sp>
      <p:sp>
        <p:nvSpPr>
          <p:cNvPr id="6" name="Slide Number Placeholder 5"/>
          <p:cNvSpPr>
            <a:spLocks noGrp="1"/>
          </p:cNvSpPr>
          <p:nvPr>
            <p:ph type="sldNum" sz="quarter" idx="12"/>
          </p:nvPr>
        </p:nvSpPr>
        <p:spPr/>
        <p:txBody>
          <a:bodyPr/>
          <a:lstStyle/>
          <a:p>
            <a:fld id="{0607E1EB-901A-6849-9841-1183CB806B04}" type="slidenum">
              <a:t>‹#›</a:t>
            </a:fld>
            <a:endParaRPr lang="en-US"/>
          </a:p>
        </p:txBody>
      </p:sp>
    </p:spTree>
    <p:extLst>
      <p:ext uri="{BB962C8B-B14F-4D97-AF65-F5344CB8AC3E}">
        <p14:creationId xmlns:p14="http://schemas.microsoft.com/office/powerpoint/2010/main" val="20433708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2C115E28-1332-E843-9FC3-C7CE5CCD9704}"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E3B30B7-AC15-DF4A-89FD-F8726B2DF1D9}"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0E3BE4D3-2DAE-814C-B596-0197434BF0A0}"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D4A60C9-895B-494B-A42E-36D6948DF7E8}"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defTabSz="457200"/>
            <a:r>
              <a:rPr lang="en-US" sz="8000" dirty="0">
                <a:solidFill>
                  <a:prstClr val="white"/>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8000" dirty="0">
                <a:solidFill>
                  <a:prstClr val="white"/>
                </a:solidFill>
                <a:effectLst/>
              </a:rPr>
              <a:t>”</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A239E784-AC55-1C4F-A3EB-BF8C349A22FE}"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0A60580D-1BCD-8941-ABCE-8ED0005F8E6F}"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5" name="Slide Number Placeholder 4"/>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11B0CB02-5259-2E44-957F-5BA34B4D4304}"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5" name="Slide Number Placeholder 4"/>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EC1E79BF-653E-A942-B372-CC98872C0844}"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6" name="Slide Number Placeholder 5"/>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399EDB5A-6929-E640-ADE3-C1F62D4B601E}"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6" name="Slide Number Placeholder 5"/>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6EAD2F2B-B865-354F-B9D6-466827E3EFA9}"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9" name="Slide Number Placeholder 8"/>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03DF60E-3E3A-4F48-AB46-0B1AC50C71DC}" type="datetime1">
              <a:t>4/13/18</a:t>
            </a:fld>
            <a:endParaRPr lang="en-US"/>
          </a:p>
        </p:txBody>
      </p:sp>
      <p:sp>
        <p:nvSpPr>
          <p:cNvPr id="5" name="Footer Placeholder 4"/>
          <p:cNvSpPr>
            <a:spLocks noGrp="1"/>
          </p:cNvSpPr>
          <p:nvPr>
            <p:ph type="ftr" sz="quarter" idx="11"/>
          </p:nvPr>
        </p:nvSpPr>
        <p:spPr/>
        <p:txBody>
          <a:bodyPr/>
          <a:lstStyle/>
          <a:p>
            <a:r>
              <a:rPr lang="en-US"/>
              <a:t>ACTFL Workshop CPS April 2018 - Terrill</a:t>
            </a:r>
          </a:p>
        </p:txBody>
      </p:sp>
      <p:sp>
        <p:nvSpPr>
          <p:cNvPr id="6" name="Slide Number Placeholder 5"/>
          <p:cNvSpPr>
            <a:spLocks noGrp="1"/>
          </p:cNvSpPr>
          <p:nvPr>
            <p:ph type="sldNum" sz="quarter" idx="12"/>
          </p:nvPr>
        </p:nvSpPr>
        <p:spPr/>
        <p:txBody>
          <a:bodyPr/>
          <a:lstStyle/>
          <a:p>
            <a:fld id="{0607E1EB-901A-6849-9841-1183CB806B04}" type="slidenum">
              <a:t>‹#›</a:t>
            </a:fld>
            <a:endParaRPr lang="en-US"/>
          </a:p>
        </p:txBody>
      </p:sp>
    </p:spTree>
    <p:extLst>
      <p:ext uri="{BB962C8B-B14F-4D97-AF65-F5344CB8AC3E}">
        <p14:creationId xmlns:p14="http://schemas.microsoft.com/office/powerpoint/2010/main" val="3755948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0DF7EA38-EDC3-4640-B2E0-0C5800A6EBA1}"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FC01BA56-A943-A54F-9479-0D001CD1E47B}"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4D9A5358-AC9D-D041-A0CB-1B64C8A2B0EF}"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0B8560A-03CC-E349-9E64-9CE6D0A1784A}"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9" name="Slide Number Placeholder 8"/>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761E1784-1ACF-A942-BB35-4CA5138805F1}"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432278-AA6B-944D-B706-A0037DD22F96}"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Footer Placeholder 2"/>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F24822BE-1DF1-8340-9777-D1B6FEAA4E71}"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2E97C16C-6956-6E47-9A7E-464BECD4C6B3}"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3C086EAE-7DFC-A645-BB2B-314179C8C657}"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603647E-BB12-2348-8B4C-59EA7E1E49AF}"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6B5BE48-573B-264D-BDD4-8ADBEA0FE5F4}" type="datetime1">
              <a:t>4/13/18</a:t>
            </a:fld>
            <a:endParaRPr lang="en-US"/>
          </a:p>
        </p:txBody>
      </p:sp>
      <p:sp>
        <p:nvSpPr>
          <p:cNvPr id="6" name="Footer Placeholder 5"/>
          <p:cNvSpPr>
            <a:spLocks noGrp="1"/>
          </p:cNvSpPr>
          <p:nvPr>
            <p:ph type="ftr" sz="quarter" idx="11"/>
          </p:nvPr>
        </p:nvSpPr>
        <p:spPr/>
        <p:txBody>
          <a:bodyPr/>
          <a:lstStyle/>
          <a:p>
            <a:r>
              <a:rPr lang="en-US"/>
              <a:t>ACTFL Workshop CPS April 2018 - Terrill</a:t>
            </a:r>
          </a:p>
        </p:txBody>
      </p:sp>
      <p:sp>
        <p:nvSpPr>
          <p:cNvPr id="7" name="Slide Number Placeholder 6"/>
          <p:cNvSpPr>
            <a:spLocks noGrp="1"/>
          </p:cNvSpPr>
          <p:nvPr>
            <p:ph type="sldNum" sz="quarter" idx="12"/>
          </p:nvPr>
        </p:nvSpPr>
        <p:spPr/>
        <p:txBody>
          <a:bodyPr/>
          <a:lstStyle/>
          <a:p>
            <a:fld id="{0607E1EB-901A-6849-9841-1183CB806B04}" type="slidenum">
              <a:t>‹#›</a:t>
            </a:fld>
            <a:endParaRPr lang="en-US"/>
          </a:p>
        </p:txBody>
      </p:sp>
    </p:spTree>
    <p:extLst>
      <p:ext uri="{BB962C8B-B14F-4D97-AF65-F5344CB8AC3E}">
        <p14:creationId xmlns:p14="http://schemas.microsoft.com/office/powerpoint/2010/main" val="11675331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D6046FBC-9C68-5648-9A94-F32623F16139}"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white"/>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white"/>
                </a:solidFill>
                <a:effectLst/>
              </a:rPr>
              <a:t>”</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92B97FC-BBC1-EE49-B6F8-54CA92F95BF1}"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2E5E42F5-ED09-6F41-B174-BD0E73BE036D}"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sz="1400" dirty="0">
              <a:solidFill>
                <a:srgbClr val="94D7E4"/>
              </a:soli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C3F2F3F2-307F-044E-9D5D-9CC4AA31A2AB}"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sz="1400" dirty="0">
              <a:solidFill>
                <a:srgbClr val="94D7E4"/>
              </a:soli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7E43744-0DE1-AF4E-BE3A-63D7CCDFCC8C}"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D346B6B7-1017-1343-A69F-EB2E0AF26404}"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0ACD6D-508E-6543-B4EC-D439BB657E22}" type="datetime1">
              <a:t>4/13/18</a:t>
            </a:fld>
            <a:endParaRPr lang="en-US"/>
          </a:p>
        </p:txBody>
      </p:sp>
      <p:sp>
        <p:nvSpPr>
          <p:cNvPr id="8" name="Footer Placeholder 7"/>
          <p:cNvSpPr>
            <a:spLocks noGrp="1"/>
          </p:cNvSpPr>
          <p:nvPr>
            <p:ph type="ftr" sz="quarter" idx="11"/>
          </p:nvPr>
        </p:nvSpPr>
        <p:spPr/>
        <p:txBody>
          <a:bodyPr/>
          <a:lstStyle/>
          <a:p>
            <a:r>
              <a:rPr lang="en-US"/>
              <a:t>ACTFL Workshop CPS April 2018 - Terrill</a:t>
            </a:r>
          </a:p>
        </p:txBody>
      </p:sp>
      <p:sp>
        <p:nvSpPr>
          <p:cNvPr id="9" name="Slide Number Placeholder 8"/>
          <p:cNvSpPr>
            <a:spLocks noGrp="1"/>
          </p:cNvSpPr>
          <p:nvPr>
            <p:ph type="sldNum" sz="quarter" idx="12"/>
          </p:nvPr>
        </p:nvSpPr>
        <p:spPr/>
        <p:txBody>
          <a:bodyPr/>
          <a:lstStyle/>
          <a:p>
            <a:fld id="{0607E1EB-901A-6849-9841-1183CB806B04}" type="slidenum">
              <a:t>‹#›</a:t>
            </a:fld>
            <a:endParaRPr lang="en-US"/>
          </a:p>
        </p:txBody>
      </p:sp>
    </p:spTree>
    <p:extLst>
      <p:ext uri="{BB962C8B-B14F-4D97-AF65-F5344CB8AC3E}">
        <p14:creationId xmlns:p14="http://schemas.microsoft.com/office/powerpoint/2010/main" val="1171350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3EE1D9-E70A-5F4A-ADAD-E90937152613}" type="datetime1">
              <a:t>4/13/18</a:t>
            </a:fld>
            <a:endParaRPr lang="en-US"/>
          </a:p>
        </p:txBody>
      </p:sp>
      <p:sp>
        <p:nvSpPr>
          <p:cNvPr id="4" name="Footer Placeholder 3"/>
          <p:cNvSpPr>
            <a:spLocks noGrp="1"/>
          </p:cNvSpPr>
          <p:nvPr>
            <p:ph type="ftr" sz="quarter" idx="11"/>
          </p:nvPr>
        </p:nvSpPr>
        <p:spPr/>
        <p:txBody>
          <a:bodyPr/>
          <a:lstStyle/>
          <a:p>
            <a:r>
              <a:rPr lang="en-US"/>
              <a:t>ACTFL Workshop CPS April 2018 - Terrill</a:t>
            </a:r>
          </a:p>
        </p:txBody>
      </p:sp>
      <p:sp>
        <p:nvSpPr>
          <p:cNvPr id="5" name="Slide Number Placeholder 4"/>
          <p:cNvSpPr>
            <a:spLocks noGrp="1"/>
          </p:cNvSpPr>
          <p:nvPr>
            <p:ph type="sldNum" sz="quarter" idx="12"/>
          </p:nvPr>
        </p:nvSpPr>
        <p:spPr/>
        <p:txBody>
          <a:bodyPr/>
          <a:lstStyle/>
          <a:p>
            <a:fld id="{0607E1EB-901A-6849-9841-1183CB806B04}" type="slidenum">
              <a:t>‹#›</a:t>
            </a:fld>
            <a:endParaRPr lang="en-US"/>
          </a:p>
        </p:txBody>
      </p:sp>
    </p:spTree>
    <p:extLst>
      <p:ext uri="{BB962C8B-B14F-4D97-AF65-F5344CB8AC3E}">
        <p14:creationId xmlns:p14="http://schemas.microsoft.com/office/powerpoint/2010/main" val="912320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8BED39-C3C3-384C-9F3D-E7DD7C5FB5F8}" type="datetime1">
              <a:t>4/13/18</a:t>
            </a:fld>
            <a:endParaRPr lang="en-US"/>
          </a:p>
        </p:txBody>
      </p:sp>
      <p:sp>
        <p:nvSpPr>
          <p:cNvPr id="3" name="Footer Placeholder 2"/>
          <p:cNvSpPr>
            <a:spLocks noGrp="1"/>
          </p:cNvSpPr>
          <p:nvPr>
            <p:ph type="ftr" sz="quarter" idx="11"/>
          </p:nvPr>
        </p:nvSpPr>
        <p:spPr/>
        <p:txBody>
          <a:bodyPr/>
          <a:lstStyle/>
          <a:p>
            <a:r>
              <a:rPr lang="en-US"/>
              <a:t>ACTFL Workshop CPS April 2018 - Terrill</a:t>
            </a:r>
          </a:p>
        </p:txBody>
      </p:sp>
      <p:sp>
        <p:nvSpPr>
          <p:cNvPr id="4" name="Slide Number Placeholder 3"/>
          <p:cNvSpPr>
            <a:spLocks noGrp="1"/>
          </p:cNvSpPr>
          <p:nvPr>
            <p:ph type="sldNum" sz="quarter" idx="12"/>
          </p:nvPr>
        </p:nvSpPr>
        <p:spPr/>
        <p:txBody>
          <a:bodyPr/>
          <a:lstStyle/>
          <a:p>
            <a:fld id="{0607E1EB-901A-6849-9841-1183CB806B04}" type="slidenum">
              <a:t>‹#›</a:t>
            </a:fld>
            <a:endParaRPr lang="en-US"/>
          </a:p>
        </p:txBody>
      </p:sp>
    </p:spTree>
    <p:extLst>
      <p:ext uri="{BB962C8B-B14F-4D97-AF65-F5344CB8AC3E}">
        <p14:creationId xmlns:p14="http://schemas.microsoft.com/office/powerpoint/2010/main" val="3355719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0DB6E8D-E708-B046-841C-EE01A9BDA37B}" type="datetime1">
              <a:t>4/13/18</a:t>
            </a:fld>
            <a:endParaRPr lang="en-US"/>
          </a:p>
        </p:txBody>
      </p:sp>
      <p:sp>
        <p:nvSpPr>
          <p:cNvPr id="6" name="Footer Placeholder 5"/>
          <p:cNvSpPr>
            <a:spLocks noGrp="1"/>
          </p:cNvSpPr>
          <p:nvPr>
            <p:ph type="ftr" sz="quarter" idx="11"/>
          </p:nvPr>
        </p:nvSpPr>
        <p:spPr/>
        <p:txBody>
          <a:bodyPr/>
          <a:lstStyle/>
          <a:p>
            <a:r>
              <a:rPr lang="en-US"/>
              <a:t>ACTFL Workshop CPS April 2018 - Terrill</a:t>
            </a:r>
          </a:p>
        </p:txBody>
      </p:sp>
      <p:sp>
        <p:nvSpPr>
          <p:cNvPr id="7" name="Slide Number Placeholder 6"/>
          <p:cNvSpPr>
            <a:spLocks noGrp="1"/>
          </p:cNvSpPr>
          <p:nvPr>
            <p:ph type="sldNum" sz="quarter" idx="12"/>
          </p:nvPr>
        </p:nvSpPr>
        <p:spPr/>
        <p:txBody>
          <a:bodyPr/>
          <a:lstStyle/>
          <a:p>
            <a:fld id="{0607E1EB-901A-6849-9841-1183CB806B04}" type="slidenum">
              <a:t>‹#›</a:t>
            </a:fld>
            <a:endParaRPr lang="en-US"/>
          </a:p>
        </p:txBody>
      </p:sp>
    </p:spTree>
    <p:extLst>
      <p:ext uri="{BB962C8B-B14F-4D97-AF65-F5344CB8AC3E}">
        <p14:creationId xmlns:p14="http://schemas.microsoft.com/office/powerpoint/2010/main" val="6658242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64C6AEA-04B9-AE40-945F-4DD4EC4B422A}" type="datetime1">
              <a:t>4/13/18</a:t>
            </a:fld>
            <a:endParaRPr lang="en-US"/>
          </a:p>
        </p:txBody>
      </p:sp>
      <p:sp>
        <p:nvSpPr>
          <p:cNvPr id="6" name="Footer Placeholder 5"/>
          <p:cNvSpPr>
            <a:spLocks noGrp="1"/>
          </p:cNvSpPr>
          <p:nvPr>
            <p:ph type="ftr" sz="quarter" idx="11"/>
          </p:nvPr>
        </p:nvSpPr>
        <p:spPr/>
        <p:txBody>
          <a:bodyPr/>
          <a:lstStyle/>
          <a:p>
            <a:r>
              <a:rPr lang="en-US"/>
              <a:t>ACTFL Workshop CPS April 2018 - Terrill</a:t>
            </a:r>
          </a:p>
        </p:txBody>
      </p:sp>
      <p:sp>
        <p:nvSpPr>
          <p:cNvPr id="7" name="Slide Number Placeholder 6"/>
          <p:cNvSpPr>
            <a:spLocks noGrp="1"/>
          </p:cNvSpPr>
          <p:nvPr>
            <p:ph type="sldNum" sz="quarter" idx="12"/>
          </p:nvPr>
        </p:nvSpPr>
        <p:spPr/>
        <p:txBody>
          <a:bodyPr/>
          <a:lstStyle/>
          <a:p>
            <a:fld id="{0607E1EB-901A-6849-9841-1183CB806B04}" type="slidenum">
              <a:t>‹#›</a:t>
            </a:fld>
            <a:endParaRPr lang="en-US"/>
          </a:p>
        </p:txBody>
      </p:sp>
    </p:spTree>
    <p:extLst>
      <p:ext uri="{BB962C8B-B14F-4D97-AF65-F5344CB8AC3E}">
        <p14:creationId xmlns:p14="http://schemas.microsoft.com/office/powerpoint/2010/main" val="21188226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slideLayout" Target="../slideLayouts/slideLayout25.xml"/><Relationship Id="rId15" Type="http://schemas.openxmlformats.org/officeDocument/2006/relationships/slideLayout" Target="../slideLayouts/slideLayout26.xml"/><Relationship Id="rId16" Type="http://schemas.openxmlformats.org/officeDocument/2006/relationships/slideLayout" Target="../slideLayouts/slideLayout27.xml"/><Relationship Id="rId17" Type="http://schemas.openxmlformats.org/officeDocument/2006/relationships/slideLayout" Target="../slideLayouts/slideLayout28.xml"/><Relationship Id="rId18" Type="http://schemas.openxmlformats.org/officeDocument/2006/relationships/theme" Target="../theme/theme2.xml"/><Relationship Id="rId19"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9.xml"/><Relationship Id="rId12" Type="http://schemas.openxmlformats.org/officeDocument/2006/relationships/slideLayout" Target="../slideLayouts/slideLayout40.xml"/><Relationship Id="rId13" Type="http://schemas.openxmlformats.org/officeDocument/2006/relationships/slideLayout" Target="../slideLayouts/slideLayout41.xml"/><Relationship Id="rId14" Type="http://schemas.openxmlformats.org/officeDocument/2006/relationships/slideLayout" Target="../slideLayouts/slideLayout42.xml"/><Relationship Id="rId15" Type="http://schemas.openxmlformats.org/officeDocument/2006/relationships/slideLayout" Target="../slideLayouts/slideLayout43.xml"/><Relationship Id="rId16" Type="http://schemas.openxmlformats.org/officeDocument/2006/relationships/slideLayout" Target="../slideLayouts/slideLayout44.xml"/><Relationship Id="rId17" Type="http://schemas.openxmlformats.org/officeDocument/2006/relationships/slideLayout" Target="../slideLayouts/slideLayout45.xml"/><Relationship Id="rId18" Type="http://schemas.openxmlformats.org/officeDocument/2006/relationships/theme" Target="../theme/theme3.xml"/><Relationship Id="rId19" Type="http://schemas.openxmlformats.org/officeDocument/2006/relationships/image" Target="../media/image1.png"/><Relationship Id="rId1" Type="http://schemas.openxmlformats.org/officeDocument/2006/relationships/slideLayout" Target="../slideLayouts/slideLayout29.xml"/><Relationship Id="rId2" Type="http://schemas.openxmlformats.org/officeDocument/2006/relationships/slideLayout" Target="../slideLayouts/slideLayout30.xml"/><Relationship Id="rId3" Type="http://schemas.openxmlformats.org/officeDocument/2006/relationships/slideLayout" Target="../slideLayouts/slideLayout31.xml"/><Relationship Id="rId4" Type="http://schemas.openxmlformats.org/officeDocument/2006/relationships/slideLayout" Target="../slideLayouts/slideLayout32.xml"/><Relationship Id="rId5" Type="http://schemas.openxmlformats.org/officeDocument/2006/relationships/slideLayout" Target="../slideLayouts/slideLayout33.xml"/><Relationship Id="rId6" Type="http://schemas.openxmlformats.org/officeDocument/2006/relationships/slideLayout" Target="../slideLayouts/slideLayout34.xml"/><Relationship Id="rId7" Type="http://schemas.openxmlformats.org/officeDocument/2006/relationships/slideLayout" Target="../slideLayouts/slideLayout35.xml"/><Relationship Id="rId8" Type="http://schemas.openxmlformats.org/officeDocument/2006/relationships/slideLayout" Target="../slideLayouts/slideLayout36.xml"/><Relationship Id="rId9" Type="http://schemas.openxmlformats.org/officeDocument/2006/relationships/slideLayout" Target="../slideLayouts/slideLayout37.xml"/><Relationship Id="rId10"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6BDD8E-9437-E844-9BAC-81330EA8B46F}" type="datetime1">
              <a:t>4/13/18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ACTFL Workshop CPS April 2018 -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07E1EB-901A-6849-9841-1183CB806B04}" type="slidenum">
              <a:t>‹#›</a:t>
            </a:fld>
            <a:endParaRPr lang="en-US"/>
          </a:p>
        </p:txBody>
      </p:sp>
    </p:spTree>
    <p:extLst>
      <p:ext uri="{BB962C8B-B14F-4D97-AF65-F5344CB8AC3E}">
        <p14:creationId xmlns:p14="http://schemas.microsoft.com/office/powerpoint/2010/main" val="11011740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pPr defTabSz="457200"/>
            <a:fld id="{78F8F973-6429-5048-B62D-AE7A8AE873D4}" type="datetime1">
              <a:t>4/13/18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pPr defTabSz="457200"/>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pPr defTabSz="457200"/>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defTabSz="457200"/>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212771807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C81C6F3E-9E2C-1E49-889B-29D30A9DD770}"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4/13/18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Clementi/Terrill - ACTFL 2017 Learning That Lasts</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0607E1EB-901A-6849-9841-1183CB806B04}" type="slidenum">
              <a:rPr lang="uk-UA">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uk-UA">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838551534"/>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2.jpg"/></Relationships>
</file>

<file path=ppt/slides/_rels/slide18.xml.rels><?xml version="1.0" encoding="UTF-8" standalone="yes"?>
<Relationships xmlns="http://schemas.openxmlformats.org/package/2006/relationships"><Relationship Id="rId3" Type="http://schemas.openxmlformats.org/officeDocument/2006/relationships/image" Target="../media/image13.tiff"/><Relationship Id="rId4" Type="http://schemas.openxmlformats.org/officeDocument/2006/relationships/image" Target="../media/image14.tiff"/><Relationship Id="rId5" Type="http://schemas.openxmlformats.org/officeDocument/2006/relationships/image" Target="../media/image15.tiff"/><Relationship Id="rId6" Type="http://schemas.openxmlformats.org/officeDocument/2006/relationships/image" Target="../media/image16.tiff"/><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20.png"/><Relationship Id="rId11" Type="http://schemas.openxmlformats.org/officeDocument/2006/relationships/image" Target="../media/image21.tiff"/><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tiff"/></Relationships>
</file>

<file path=ppt/slides/_rels/slide25.xml.rels><?xml version="1.0" encoding="UTF-8" standalone="yes"?>
<Relationships xmlns="http://schemas.openxmlformats.org/package/2006/relationships"><Relationship Id="rId3" Type="http://schemas.openxmlformats.org/officeDocument/2006/relationships/image" Target="../media/image24.tiff"/><Relationship Id="rId4" Type="http://schemas.openxmlformats.org/officeDocument/2006/relationships/image" Target="../media/image25.tiff"/><Relationship Id="rId5" Type="http://schemas.openxmlformats.org/officeDocument/2006/relationships/image" Target="../media/image26.tiff"/><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27.tiff"/></Relationships>
</file>

<file path=ppt/slides/_rels/slide27.xml.rels><?xml version="1.0" encoding="UTF-8" standalone="yes"?>
<Relationships xmlns="http://schemas.openxmlformats.org/package/2006/relationships"><Relationship Id="rId3" Type="http://schemas.openxmlformats.org/officeDocument/2006/relationships/image" Target="../media/image28.tiff"/><Relationship Id="rId4" Type="http://schemas.openxmlformats.org/officeDocument/2006/relationships/image" Target="../media/image29.jpeg"/><Relationship Id="rId5" Type="http://schemas.openxmlformats.org/officeDocument/2006/relationships/image" Target="../media/image30.tiff"/><Relationship Id="rId1" Type="http://schemas.openxmlformats.org/officeDocument/2006/relationships/slideLayout" Target="../slideLayouts/slideLayout17.xml"/><Relationship Id="rId2" Type="http://schemas.openxmlformats.org/officeDocument/2006/relationships/notesSlide" Target="../notesSlides/notesSlide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 Id="rId3"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png"/><Relationship Id="rId5" Type="http://schemas.openxmlformats.org/officeDocument/2006/relationships/image" Target="../media/image34.png"/><Relationship Id="rId6" Type="http://schemas.microsoft.com/office/2007/relationships/hdphoto" Target="../media/hdphoto1.wdp"/><Relationship Id="rId7" Type="http://schemas.openxmlformats.org/officeDocument/2006/relationships/image" Target="../media/image35.jpeg"/><Relationship Id="rId1" Type="http://schemas.openxmlformats.org/officeDocument/2006/relationships/slideLayout" Target="../slideLayouts/slideLayout17.xml"/><Relationship Id="rId2"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lzgXmYVIYEw" TargetMode="External"/><Relationship Id="rId4" Type="http://schemas.openxmlformats.org/officeDocument/2006/relationships/hyperlink" Target="Pre&#770;t%20a&#768;%20partir%20dans%20l'espace%20%20En%20savoir%20plus%20:%20https:/www.1jour1actu.com/monde/pret-a-partir-dans-lespace-thomas-pesquet-repond-aux-enfants-66473" TargetMode="External"/><Relationship Id="rId1" Type="http://schemas.openxmlformats.org/officeDocument/2006/relationships/slideLayout" Target="../slideLayouts/slideLayout17.xml"/><Relationship Id="rId2" Type="http://schemas.openxmlformats.org/officeDocument/2006/relationships/hyperlink" Target="http://www.europe1.fr/livres/pourquoi-le-petit-prince-est-il-universel-279091"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hyperlink" Target="http://www.flickr.com/photos/dilaudid/4954719152/sizes/m/" TargetMode="External"/><Relationship Id="rId3" Type="http://schemas.openxmlformats.org/officeDocument/2006/relationships/image" Target="../media/image36.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2.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4" Type="http://schemas.openxmlformats.org/officeDocument/2006/relationships/image" Target="../media/image5.emf"/><Relationship Id="rId5" Type="http://schemas.openxmlformats.org/officeDocument/2006/relationships/image" Target="../media/image6.tiff"/><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41.png"/><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2.jpg"/></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1" Type="http://schemas.openxmlformats.org/officeDocument/2006/relationships/slideLayout" Target="../slideLayouts/slideLayout6.xml"/><Relationship Id="rId2" Type="http://schemas.openxmlformats.org/officeDocument/2006/relationships/image" Target="../media/image4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png"/><Relationship Id="rId3" Type="http://schemas.openxmlformats.org/officeDocument/2006/relationships/hyperlink" Target="https://www.underthepole.com/presentation-under-the-pole-3/"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tif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2.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2.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8.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263525"/>
            <a:ext cx="10312400" cy="1325563"/>
          </a:xfrm>
        </p:spPr>
        <p:txBody>
          <a:bodyPr>
            <a:noAutofit/>
          </a:bodyPr>
          <a:lstStyle/>
          <a:p>
            <a:pPr algn="ctr"/>
            <a:r>
              <a:rPr lang="en-US" b="1" dirty="0">
                <a:solidFill>
                  <a:schemeClr val="bg1"/>
                </a:solidFill>
              </a:rPr>
              <a:t>Learning That Lasts: </a:t>
            </a:r>
            <a:br>
              <a:rPr lang="en-US" b="1" dirty="0">
                <a:solidFill>
                  <a:schemeClr val="bg1"/>
                </a:solidFill>
              </a:rPr>
            </a:br>
            <a:r>
              <a:rPr lang="en-US" b="1" dirty="0">
                <a:solidFill>
                  <a:schemeClr val="bg1"/>
                </a:solidFill>
              </a:rPr>
              <a:t>Keys to Effective Unit Design</a:t>
            </a:r>
            <a:endParaRPr lang="en-US">
              <a:solidFill>
                <a:schemeClr val="bg1"/>
              </a:solidFill>
            </a:endParaRPr>
          </a:p>
        </p:txBody>
      </p:sp>
      <p:pic>
        <p:nvPicPr>
          <p:cNvPr id="5" name="Content Placeholder 3"/>
          <p:cNvPicPr>
            <a:picLocks noChangeAspect="1"/>
          </p:cNvPicPr>
          <p:nvPr/>
        </p:nvPicPr>
        <p:blipFill rotWithShape="1">
          <a:blip r:embed="rId2"/>
          <a:srcRect t="4171" r="4657" b="9532"/>
          <a:stretch/>
        </p:blipFill>
        <p:spPr>
          <a:xfrm>
            <a:off x="3873500" y="1589088"/>
            <a:ext cx="4241801" cy="4117705"/>
          </a:xfrm>
          <a:prstGeom prst="rect">
            <a:avLst/>
          </a:prstGeom>
          <a:effectLst>
            <a:outerShdw blurRad="50800" dir="14400000">
              <a:srgbClr val="000000">
                <a:alpha val="40000"/>
              </a:srgbClr>
            </a:outerShdw>
          </a:effectLst>
        </p:spPr>
      </p:pic>
      <p:sp>
        <p:nvSpPr>
          <p:cNvPr id="6" name="Title 3"/>
          <p:cNvSpPr txBox="1">
            <a:spLocks/>
          </p:cNvSpPr>
          <p:nvPr/>
        </p:nvSpPr>
        <p:spPr>
          <a:xfrm>
            <a:off x="838200" y="5532437"/>
            <a:ext cx="103124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chemeClr val="bg1"/>
                </a:solidFill>
              </a:rPr>
              <a:t>An ACTFL Workshop</a:t>
            </a:r>
            <a:br>
              <a:rPr lang="en-US" sz="2800" b="1" dirty="0">
                <a:solidFill>
                  <a:schemeClr val="bg1"/>
                </a:solidFill>
              </a:rPr>
            </a:br>
            <a:r>
              <a:rPr lang="en-US" sz="2800" b="1" dirty="0">
                <a:solidFill>
                  <a:schemeClr val="bg1"/>
                </a:solidFill>
              </a:rPr>
              <a:t>Laura Terrill – April 13, 2018</a:t>
            </a:r>
            <a:endParaRPr lang="en-US" sz="2800">
              <a:solidFill>
                <a:schemeClr val="bg1"/>
              </a:solidFill>
            </a:endParaRPr>
          </a:p>
        </p:txBody>
      </p:sp>
      <p:sp>
        <p:nvSpPr>
          <p:cNvPr id="8" name="Slide Number Placeholder 7"/>
          <p:cNvSpPr>
            <a:spLocks noGrp="1"/>
          </p:cNvSpPr>
          <p:nvPr>
            <p:ph type="sldNum" sz="quarter" idx="12"/>
          </p:nvPr>
        </p:nvSpPr>
        <p:spPr/>
        <p:txBody>
          <a:bodyPr/>
          <a:lstStyle/>
          <a:p>
            <a:fld id="{0607E1EB-901A-6849-9841-1183CB806B04}" type="slidenum">
              <a:t>1</a:t>
            </a:fld>
            <a:endParaRPr lang="en-US"/>
          </a:p>
        </p:txBody>
      </p:sp>
    </p:spTree>
    <p:extLst>
      <p:ext uri="{BB962C8B-B14F-4D97-AF65-F5344CB8AC3E}">
        <p14:creationId xmlns:p14="http://schemas.microsoft.com/office/powerpoint/2010/main" val="10391356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90603" y="280746"/>
            <a:ext cx="5471160" cy="914400"/>
          </a:xfrm>
          <a:noFill/>
        </p:spPr>
        <p:txBody>
          <a:bodyPr/>
          <a:lstStyle/>
          <a:p>
            <a:pPr algn="ctr"/>
            <a:r>
              <a:rPr lang="en-US" b="1" dirty="0">
                <a:solidFill>
                  <a:schemeClr val="tx1"/>
                </a:solidFill>
              </a:rPr>
              <a:t>Themes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57028499"/>
              </p:ext>
            </p:extLst>
          </p:nvPr>
        </p:nvGraphicFramePr>
        <p:xfrm>
          <a:off x="430848" y="1350326"/>
          <a:ext cx="6822016" cy="4831080"/>
        </p:xfrm>
        <a:graphic>
          <a:graphicData uri="http://schemas.openxmlformats.org/drawingml/2006/table">
            <a:tbl>
              <a:tblPr firstRow="1" bandRow="1">
                <a:tableStyleId>{5C22544A-7EE6-4342-B048-85BDC9FD1C3A}</a:tableStyleId>
              </a:tblPr>
              <a:tblGrid>
                <a:gridCol w="3411008">
                  <a:extLst>
                    <a:ext uri="{9D8B030D-6E8A-4147-A177-3AD203B41FA5}">
                      <a16:colId xmlns="" xmlns:a16="http://schemas.microsoft.com/office/drawing/2014/main" val="20001"/>
                    </a:ext>
                  </a:extLst>
                </a:gridCol>
                <a:gridCol w="3411008">
                  <a:extLst>
                    <a:ext uri="{9D8B030D-6E8A-4147-A177-3AD203B41FA5}">
                      <a16:colId xmlns="" xmlns:a16="http://schemas.microsoft.com/office/drawing/2014/main" val="20002"/>
                    </a:ext>
                  </a:extLst>
                </a:gridCol>
              </a:tblGrid>
              <a:tr h="370840">
                <a:tc>
                  <a:txBody>
                    <a:bodyPr/>
                    <a:lstStyle/>
                    <a:p>
                      <a:pPr algn="ctr"/>
                      <a:r>
                        <a:rPr lang="en-US" sz="2400" dirty="0"/>
                        <a:t>Advanced Placement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t>International</a:t>
                      </a:r>
                      <a:r>
                        <a:rPr lang="en-US" sz="2400" baseline="0" dirty="0"/>
                        <a:t> Baccalaureate</a:t>
                      </a:r>
                      <a:endParaRPr lang="en-US" sz="2400" dirty="0"/>
                    </a:p>
                  </a:txBody>
                  <a:tcPr anchor="ctr"/>
                </a:tc>
                <a:extLst>
                  <a:ext uri="{0D108BD9-81ED-4DB2-BD59-A6C34878D82A}">
                    <a16:rowId xmlns="" xmlns:a16="http://schemas.microsoft.com/office/drawing/2014/main" val="10000"/>
                  </a:ext>
                </a:extLst>
              </a:tr>
              <a:tr h="370840">
                <a:tc>
                  <a:txBody>
                    <a:bodyPr/>
                    <a:lstStyle/>
                    <a:p>
                      <a:pPr algn="l">
                        <a:lnSpc>
                          <a:spcPct val="100000"/>
                        </a:lnSpc>
                        <a:spcBef>
                          <a:spcPts val="0"/>
                        </a:spcBef>
                        <a:spcAft>
                          <a:spcPts val="0"/>
                        </a:spcAft>
                      </a:pPr>
                      <a:r>
                        <a:rPr lang="en-US" sz="2000" dirty="0"/>
                        <a:t>Personal</a:t>
                      </a:r>
                      <a:r>
                        <a:rPr lang="en-US" sz="2000" baseline="0" dirty="0"/>
                        <a:t> and Public Identities</a:t>
                      </a:r>
                    </a:p>
                    <a:p>
                      <a:pPr algn="l">
                        <a:lnSpc>
                          <a:spcPct val="150000"/>
                        </a:lnSpc>
                        <a:spcBef>
                          <a:spcPts val="0"/>
                        </a:spcBef>
                        <a:spcAft>
                          <a:spcPts val="0"/>
                        </a:spcAft>
                      </a:pPr>
                      <a:r>
                        <a:rPr lang="en-US" sz="2000" baseline="0" dirty="0"/>
                        <a:t>Families and Communities</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baseline="0" dirty="0"/>
                        <a:t>Global Challenges</a:t>
                      </a:r>
                      <a:endParaRPr lang="en-US" sz="2000" dirty="0"/>
                    </a:p>
                    <a:p>
                      <a:pPr algn="l">
                        <a:lnSpc>
                          <a:spcPct val="150000"/>
                        </a:lnSpc>
                        <a:spcBef>
                          <a:spcPts val="0"/>
                        </a:spcBef>
                        <a:spcAft>
                          <a:spcPts val="0"/>
                        </a:spcAft>
                      </a:pPr>
                      <a:r>
                        <a:rPr lang="en-US" sz="2000" dirty="0"/>
                        <a:t>Beauty and Aesthetics</a:t>
                      </a:r>
                    </a:p>
                    <a:p>
                      <a:pPr algn="l">
                        <a:lnSpc>
                          <a:spcPct val="150000"/>
                        </a:lnSpc>
                        <a:spcBef>
                          <a:spcPts val="0"/>
                        </a:spcBef>
                        <a:spcAft>
                          <a:spcPts val="0"/>
                        </a:spcAft>
                      </a:pPr>
                      <a:r>
                        <a:rPr lang="en-US" sz="2000" dirty="0"/>
                        <a:t>Science</a:t>
                      </a:r>
                      <a:r>
                        <a:rPr lang="en-US" sz="2000" baseline="0" dirty="0"/>
                        <a:t> and Technology</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Contemporary Life</a:t>
                      </a:r>
                    </a:p>
                    <a:p>
                      <a:pPr algn="l">
                        <a:lnSpc>
                          <a:spcPct val="150000"/>
                        </a:lnSpc>
                        <a:spcBef>
                          <a:spcPts val="0"/>
                        </a:spcBef>
                        <a:spcAft>
                          <a:spcPts val="0"/>
                        </a:spcAft>
                      </a:pPr>
                      <a:endParaRPr lang="en-US" sz="1800" baseline="0" dirty="0"/>
                    </a:p>
                    <a:p>
                      <a:pPr>
                        <a:spcBef>
                          <a:spcPts val="0"/>
                        </a:spcBef>
                        <a:spcAft>
                          <a:spcPts val="0"/>
                        </a:spcAft>
                      </a:pP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t>Communication and Media</a:t>
                      </a:r>
                    </a:p>
                    <a:p>
                      <a:pPr algn="l">
                        <a:lnSpc>
                          <a:spcPct val="150000"/>
                        </a:lnSpc>
                        <a:spcBef>
                          <a:spcPts val="0"/>
                        </a:spcBef>
                        <a:spcAft>
                          <a:spcPts val="0"/>
                        </a:spcAft>
                      </a:pPr>
                      <a:r>
                        <a:rPr lang="en-US" sz="2000" dirty="0"/>
                        <a:t>Social Relationships</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baseline="0" dirty="0"/>
                        <a:t>Global Issues</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Cultural Diversity</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Customs and Traditions</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Leisure</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Health</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baseline="0" dirty="0"/>
                        <a:t>Science and Technology</a:t>
                      </a:r>
                    </a:p>
                    <a:p>
                      <a:pPr>
                        <a:lnSpc>
                          <a:spcPct val="150000"/>
                        </a:lnSpc>
                        <a:spcBef>
                          <a:spcPts val="0"/>
                        </a:spcBef>
                        <a:spcAft>
                          <a:spcPts val="0"/>
                        </a:spcAft>
                      </a:pPr>
                      <a:endParaRPr lang="en-US" dirty="0"/>
                    </a:p>
                  </a:txBody>
                  <a:tcPr/>
                </a:tc>
                <a:extLst>
                  <a:ext uri="{0D108BD9-81ED-4DB2-BD59-A6C34878D82A}">
                    <a16:rowId xmlns="" xmlns:a16="http://schemas.microsoft.com/office/drawing/2014/main" val="10001"/>
                  </a:ext>
                </a:extLst>
              </a:tr>
            </a:tbl>
          </a:graphicData>
        </a:graphic>
      </p:graphicFrame>
      <p:sp>
        <p:nvSpPr>
          <p:cNvPr id="4" name="Footer Placeholder 3"/>
          <p:cNvSpPr>
            <a:spLocks noGrp="1"/>
          </p:cNvSpPr>
          <p:nvPr>
            <p:ph type="ftr" sz="quarter" idx="11"/>
          </p:nvPr>
        </p:nvSpPr>
        <p:spPr/>
        <p:txBody>
          <a:bodyPr/>
          <a:lstStyle/>
          <a:p>
            <a:r>
              <a:rPr lang="en-US"/>
              <a:t>ACTFL Workshop CPS April 2018 - Terrill</a:t>
            </a:r>
            <a:endParaRPr lang="en-US" dirty="0"/>
          </a:p>
        </p:txBody>
      </p:sp>
      <p:sp>
        <p:nvSpPr>
          <p:cNvPr id="5" name="TextBox 4"/>
          <p:cNvSpPr txBox="1"/>
          <p:nvPr/>
        </p:nvSpPr>
        <p:spPr>
          <a:xfrm>
            <a:off x="10713720" y="313806"/>
            <a:ext cx="1328530" cy="400110"/>
          </a:xfrm>
          <a:prstGeom prst="rect">
            <a:avLst/>
          </a:prstGeom>
          <a:solidFill>
            <a:schemeClr val="tx1"/>
          </a:solidFill>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defTabSz="457200"/>
            <a:r>
              <a:rPr lang="en-US" sz="2000" dirty="0">
                <a:solidFill>
                  <a:schemeClr val="bg1"/>
                </a:solidFill>
              </a:rPr>
              <a:t>Page 15</a:t>
            </a:r>
          </a:p>
        </p:txBody>
      </p:sp>
      <p:sp>
        <p:nvSpPr>
          <p:cNvPr id="3" name="Slide Number Placeholder 2"/>
          <p:cNvSpPr>
            <a:spLocks noGrp="1"/>
          </p:cNvSpPr>
          <p:nvPr>
            <p:ph type="sldNum" sz="quarter" idx="12"/>
          </p:nvPr>
        </p:nvSpPr>
        <p:spPr/>
        <p:txBody>
          <a:bodyPr/>
          <a:lstStyle/>
          <a:p>
            <a:fld id="{539D500B-731B-C041-A399-EB03800DC922}" type="slidenum">
              <a:rPr lang="uk-UA"/>
              <a:t>10</a:t>
            </a:fld>
            <a:endParaRPr lang="uk-UA" dirty="0"/>
          </a:p>
        </p:txBody>
      </p:sp>
      <p:sp>
        <p:nvSpPr>
          <p:cNvPr id="7" name="TextBox 6">
            <a:extLst>
              <a:ext uri="{FF2B5EF4-FFF2-40B4-BE49-F238E27FC236}">
                <a16:creationId xmlns="" xmlns:a16="http://schemas.microsoft.com/office/drawing/2014/main" id="{36586A96-EC12-4416-AEC0-F61F5B6EC572}"/>
              </a:ext>
            </a:extLst>
          </p:cNvPr>
          <p:cNvSpPr txBox="1"/>
          <p:nvPr/>
        </p:nvSpPr>
        <p:spPr>
          <a:xfrm>
            <a:off x="7991141" y="873620"/>
            <a:ext cx="3362659" cy="5663089"/>
          </a:xfrm>
          <a:prstGeom prst="rect">
            <a:avLst/>
          </a:prstGeom>
          <a:solidFill>
            <a:schemeClr val="bg1"/>
          </a:solidFill>
        </p:spPr>
        <p:txBody>
          <a:bodyPr wrap="square" rtlCol="0">
            <a:spAutoFit/>
          </a:bodyPr>
          <a:lstStyle/>
          <a:p>
            <a:pPr algn="ctr"/>
            <a:r>
              <a:rPr lang="en-US" sz="2400" b="1" dirty="0"/>
              <a:t>POSSIBLE TOPICS</a:t>
            </a:r>
          </a:p>
          <a:p>
            <a:endParaRPr lang="en-US" sz="2400" dirty="0"/>
          </a:p>
          <a:p>
            <a:pPr marL="342900" indent="-342900">
              <a:spcAft>
                <a:spcPts val="600"/>
              </a:spcAft>
              <a:buFont typeface="Arial" charset="0"/>
              <a:buChar char="•"/>
            </a:pPr>
            <a:r>
              <a:rPr lang="en-US" sz="2400" dirty="0"/>
              <a:t>Daily Routine</a:t>
            </a:r>
          </a:p>
          <a:p>
            <a:pPr marL="342900" indent="-342900">
              <a:spcAft>
                <a:spcPts val="600"/>
              </a:spcAft>
              <a:buFont typeface="Arial" charset="0"/>
              <a:buChar char="•"/>
            </a:pPr>
            <a:r>
              <a:rPr lang="en-US" sz="2400" dirty="0"/>
              <a:t>Vacation</a:t>
            </a:r>
          </a:p>
          <a:p>
            <a:pPr marL="342900" indent="-342900">
              <a:spcAft>
                <a:spcPts val="600"/>
              </a:spcAft>
              <a:buFont typeface="Arial" charset="0"/>
              <a:buChar char="•"/>
            </a:pPr>
            <a:r>
              <a:rPr lang="en-US" sz="2400" dirty="0"/>
              <a:t>City</a:t>
            </a:r>
          </a:p>
          <a:p>
            <a:pPr marL="342900" indent="-342900">
              <a:spcAft>
                <a:spcPts val="600"/>
              </a:spcAft>
              <a:buFont typeface="Arial" charset="0"/>
              <a:buChar char="•"/>
            </a:pPr>
            <a:r>
              <a:rPr lang="en-US" sz="2400" dirty="0"/>
              <a:t>Travel</a:t>
            </a:r>
          </a:p>
          <a:p>
            <a:pPr marL="342900" indent="-342900">
              <a:spcAft>
                <a:spcPts val="600"/>
              </a:spcAft>
              <a:buFont typeface="Arial" charset="0"/>
              <a:buChar char="•"/>
            </a:pPr>
            <a:r>
              <a:rPr lang="en-US" sz="2400" dirty="0"/>
              <a:t>School</a:t>
            </a:r>
          </a:p>
          <a:p>
            <a:pPr marL="342900" indent="-342900">
              <a:spcAft>
                <a:spcPts val="600"/>
              </a:spcAft>
              <a:buFont typeface="Arial" charset="0"/>
              <a:buChar char="•"/>
            </a:pPr>
            <a:r>
              <a:rPr lang="en-US" sz="2400" dirty="0"/>
              <a:t>Health</a:t>
            </a:r>
          </a:p>
          <a:p>
            <a:pPr marL="342900" indent="-342900">
              <a:spcAft>
                <a:spcPts val="600"/>
              </a:spcAft>
              <a:buFont typeface="Arial" charset="0"/>
              <a:buChar char="•"/>
            </a:pPr>
            <a:r>
              <a:rPr lang="en-US" sz="2400" dirty="0"/>
              <a:t>House</a:t>
            </a:r>
          </a:p>
          <a:p>
            <a:pPr marL="342900" indent="-342900">
              <a:spcAft>
                <a:spcPts val="600"/>
              </a:spcAft>
              <a:buFont typeface="Arial" charset="0"/>
              <a:buChar char="•"/>
            </a:pPr>
            <a:r>
              <a:rPr lang="en-US" sz="2400" dirty="0"/>
              <a:t>Career </a:t>
            </a:r>
          </a:p>
          <a:p>
            <a:pPr marL="342900" indent="-342900">
              <a:spcAft>
                <a:spcPts val="600"/>
              </a:spcAft>
              <a:buFont typeface="Arial" charset="0"/>
              <a:buChar char="•"/>
            </a:pPr>
            <a:r>
              <a:rPr lang="en-US" sz="2400" dirty="0"/>
              <a:t>Food</a:t>
            </a:r>
          </a:p>
          <a:p>
            <a:pPr marL="342900" indent="-342900">
              <a:spcAft>
                <a:spcPts val="600"/>
              </a:spcAft>
              <a:buFont typeface="Arial" charset="0"/>
              <a:buChar char="•"/>
            </a:pPr>
            <a:r>
              <a:rPr lang="en-US" sz="2400" dirty="0"/>
              <a:t>Endangered Species</a:t>
            </a:r>
          </a:p>
          <a:p>
            <a:pPr marL="342900" indent="-342900">
              <a:spcAft>
                <a:spcPts val="600"/>
              </a:spcAft>
              <a:buFont typeface="Arial" charset="0"/>
              <a:buChar char="•"/>
            </a:pPr>
            <a:r>
              <a:rPr lang="en-US" sz="2400" dirty="0"/>
              <a:t>Immigration</a:t>
            </a:r>
          </a:p>
        </p:txBody>
      </p:sp>
    </p:spTree>
    <p:extLst>
      <p:ext uri="{BB962C8B-B14F-4D97-AF65-F5344CB8AC3E}">
        <p14:creationId xmlns:p14="http://schemas.microsoft.com/office/powerpoint/2010/main" val="66265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187226109"/>
              </p:ext>
            </p:extLst>
          </p:nvPr>
        </p:nvGraphicFramePr>
        <p:xfrm>
          <a:off x="430307" y="1788459"/>
          <a:ext cx="11241741" cy="3361764"/>
        </p:xfrm>
        <a:graphic>
          <a:graphicData uri="http://schemas.openxmlformats.org/drawingml/2006/table">
            <a:tbl>
              <a:tblPr firstRow="1" bandRow="1">
                <a:tableStyleId>{B301B821-A1FF-4177-AEE7-76D212191A09}</a:tableStyleId>
              </a:tblPr>
              <a:tblGrid>
                <a:gridCol w="2393575">
                  <a:extLst>
                    <a:ext uri="{9D8B030D-6E8A-4147-A177-3AD203B41FA5}">
                      <a16:colId xmlns="" xmlns:a16="http://schemas.microsoft.com/office/drawing/2014/main" val="20000"/>
                    </a:ext>
                  </a:extLst>
                </a:gridCol>
                <a:gridCol w="3590365">
                  <a:extLst>
                    <a:ext uri="{9D8B030D-6E8A-4147-A177-3AD203B41FA5}">
                      <a16:colId xmlns="" xmlns:a16="http://schemas.microsoft.com/office/drawing/2014/main" val="20001"/>
                    </a:ext>
                  </a:extLst>
                </a:gridCol>
                <a:gridCol w="5257801">
                  <a:extLst>
                    <a:ext uri="{9D8B030D-6E8A-4147-A177-3AD203B41FA5}">
                      <a16:colId xmlns="" xmlns:a16="http://schemas.microsoft.com/office/drawing/2014/main" val="20002"/>
                    </a:ext>
                  </a:extLst>
                </a:gridCol>
              </a:tblGrid>
              <a:tr h="504503">
                <a:tc>
                  <a:txBody>
                    <a:bodyPr/>
                    <a:lstStyle/>
                    <a:p>
                      <a:pPr algn="ctr"/>
                      <a:r>
                        <a:rPr lang="en-US" sz="2400" baseline="0"/>
                        <a:t>Topic</a:t>
                      </a:r>
                      <a:endParaRPr lang="en-US" sz="2400">
                        <a:solidFill>
                          <a:srgbClr val="FFFF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a:t>Theme</a:t>
                      </a:r>
                      <a:endParaRPr lang="en-US" sz="2400">
                        <a:solidFill>
                          <a:srgbClr val="FFFF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a:t>Essential Question</a:t>
                      </a:r>
                      <a:endParaRPr lang="en-US" sz="2400">
                        <a:solidFill>
                          <a:srgbClr val="FFFF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01864">
                <a:tc>
                  <a:txBody>
                    <a:bodyPr/>
                    <a:lstStyle/>
                    <a:p>
                      <a:r>
                        <a:rPr lang="en-US" sz="2000"/>
                        <a:t>Food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aseline="0"/>
                        <a:t>Global Challenges</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439233">
                <a:tc>
                  <a:txBody>
                    <a:bodyPr/>
                    <a:lstStyle/>
                    <a:p>
                      <a:r>
                        <a:rPr lang="en-US" sz="2000" baseline="0"/>
                        <a:t>Travel</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Science and Technology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439233">
                <a:tc>
                  <a:txBody>
                    <a:bodyPr/>
                    <a:lstStyle/>
                    <a:p>
                      <a:r>
                        <a:rPr lang="en-US" sz="2000"/>
                        <a:t>Daily Routines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Contemporary Life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508743">
                <a:tc>
                  <a:txBody>
                    <a:bodyPr/>
                    <a:lstStyle/>
                    <a:p>
                      <a:r>
                        <a:rPr lang="en-US" sz="2000"/>
                        <a:t>Family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Families</a:t>
                      </a:r>
                      <a:r>
                        <a:rPr lang="en-US" sz="2000" baseline="0"/>
                        <a:t> and Communities</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439233">
                <a:tc>
                  <a:txBody>
                    <a:bodyPr/>
                    <a:lstStyle/>
                    <a:p>
                      <a:r>
                        <a:rPr lang="en-US" sz="2000"/>
                        <a:t>Houses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Beauty</a:t>
                      </a:r>
                      <a:r>
                        <a:rPr lang="en-US" sz="2000" baseline="0"/>
                        <a:t> and Aesthetics</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528955">
                <a:tc>
                  <a:txBody>
                    <a:bodyPr/>
                    <a:lstStyle/>
                    <a:p>
                      <a:r>
                        <a:rPr lang="en-US" sz="2000"/>
                        <a:t>Me and my</a:t>
                      </a:r>
                      <a:r>
                        <a:rPr lang="en-US" sz="2000" baseline="0"/>
                        <a:t> friends</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Personal and Public Identities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
        <p:nvSpPr>
          <p:cNvPr id="7" name="Title 2"/>
          <p:cNvSpPr txBox="1">
            <a:spLocks/>
          </p:cNvSpPr>
          <p:nvPr/>
        </p:nvSpPr>
        <p:spPr>
          <a:xfrm>
            <a:off x="1974477" y="370926"/>
            <a:ext cx="8153400" cy="990600"/>
          </a:xfrm>
          <a:prstGeom prst="rect">
            <a:avLst/>
          </a:prstGeom>
          <a:noFill/>
        </p:spPr>
        <p:txBody>
          <a:bodyPr vert="horz" anchor="ctr">
            <a:normAutofit fontScale="90000"/>
          </a:bodyPr>
          <a:lstStyle/>
          <a:p>
            <a:pPr>
              <a:spcBef>
                <a:spcPct val="0"/>
              </a:spcBef>
              <a:defRPr/>
            </a:pPr>
            <a:r>
              <a:rPr lang="en-US" sz="4400" b="1">
                <a:latin typeface="+mj-lt"/>
                <a:ea typeface="+mj-ea"/>
                <a:cs typeface="+mj-cs"/>
              </a:rPr>
              <a:t>Moving from topic to thematic unit…</a:t>
            </a:r>
          </a:p>
        </p:txBody>
      </p:sp>
      <p:sp>
        <p:nvSpPr>
          <p:cNvPr id="8" name="Footer Placeholder 7"/>
          <p:cNvSpPr>
            <a:spLocks noGrp="1"/>
          </p:cNvSpPr>
          <p:nvPr>
            <p:ph type="ftr" sz="quarter" idx="11"/>
          </p:nvPr>
        </p:nvSpPr>
        <p:spPr/>
        <p:txBody>
          <a:bodyPr/>
          <a:lstStyle/>
          <a:p>
            <a:r>
              <a:rPr lang="en-US"/>
              <a:t>ACTFL Workshop CPS April 2018 -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11</a:t>
            </a:fld>
            <a:endParaRPr lang="en-US"/>
          </a:p>
        </p:txBody>
      </p:sp>
    </p:spTree>
    <p:extLst>
      <p:ext uri="{BB962C8B-B14F-4D97-AF65-F5344CB8AC3E}">
        <p14:creationId xmlns:p14="http://schemas.microsoft.com/office/powerpoint/2010/main" val="5580184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438649686"/>
              </p:ext>
            </p:extLst>
          </p:nvPr>
        </p:nvGraphicFramePr>
        <p:xfrm>
          <a:off x="430307" y="1788459"/>
          <a:ext cx="11241741" cy="3617259"/>
        </p:xfrm>
        <a:graphic>
          <a:graphicData uri="http://schemas.openxmlformats.org/drawingml/2006/table">
            <a:tbl>
              <a:tblPr firstRow="1" bandRow="1">
                <a:tableStyleId>{B301B821-A1FF-4177-AEE7-76D212191A09}</a:tableStyleId>
              </a:tblPr>
              <a:tblGrid>
                <a:gridCol w="2393575">
                  <a:extLst>
                    <a:ext uri="{9D8B030D-6E8A-4147-A177-3AD203B41FA5}">
                      <a16:colId xmlns="" xmlns:a16="http://schemas.microsoft.com/office/drawing/2014/main" val="20000"/>
                    </a:ext>
                  </a:extLst>
                </a:gridCol>
                <a:gridCol w="3590365">
                  <a:extLst>
                    <a:ext uri="{9D8B030D-6E8A-4147-A177-3AD203B41FA5}">
                      <a16:colId xmlns="" xmlns:a16="http://schemas.microsoft.com/office/drawing/2014/main" val="20001"/>
                    </a:ext>
                  </a:extLst>
                </a:gridCol>
                <a:gridCol w="5257801">
                  <a:extLst>
                    <a:ext uri="{9D8B030D-6E8A-4147-A177-3AD203B41FA5}">
                      <a16:colId xmlns="" xmlns:a16="http://schemas.microsoft.com/office/drawing/2014/main" val="20002"/>
                    </a:ext>
                  </a:extLst>
                </a:gridCol>
              </a:tblGrid>
              <a:tr h="548166">
                <a:tc>
                  <a:txBody>
                    <a:bodyPr/>
                    <a:lstStyle/>
                    <a:p>
                      <a:pPr algn="ctr"/>
                      <a:r>
                        <a:rPr lang="en-US" sz="2400" baseline="0"/>
                        <a:t>Topic</a:t>
                      </a:r>
                      <a:endParaRPr lang="en-US" sz="2400">
                        <a:solidFill>
                          <a:srgbClr val="FFFF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a:t>Theme</a:t>
                      </a:r>
                      <a:endParaRPr lang="en-US" sz="2400">
                        <a:solidFill>
                          <a:srgbClr val="FFFF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a:t>Essential Question</a:t>
                      </a:r>
                      <a:endParaRPr lang="en-US" sz="2400">
                        <a:solidFill>
                          <a:srgbClr val="FFFF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45297">
                <a:tc>
                  <a:txBody>
                    <a:bodyPr/>
                    <a:lstStyle/>
                    <a:p>
                      <a:r>
                        <a:rPr lang="en-US" sz="2000"/>
                        <a:t>Food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aseline="0"/>
                        <a:t>Global Challenges</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What is hunger?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477246">
                <a:tc>
                  <a:txBody>
                    <a:bodyPr/>
                    <a:lstStyle/>
                    <a:p>
                      <a:r>
                        <a:rPr lang="en-US" sz="2000" baseline="0"/>
                        <a:t>Travel</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Science and Technology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Why do</a:t>
                      </a:r>
                      <a:r>
                        <a:rPr lang="en-US" sz="2000" baseline="0"/>
                        <a:t> we explore</a:t>
                      </a:r>
                      <a:r>
                        <a:rPr lang="en-US" sz="200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477246">
                <a:tc>
                  <a:txBody>
                    <a:bodyPr/>
                    <a:lstStyle/>
                    <a:p>
                      <a:r>
                        <a:rPr lang="en-US" sz="2000"/>
                        <a:t>Daily Routines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Contemporary Life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What is a healthy lifestyle?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93539">
                <a:tc>
                  <a:txBody>
                    <a:bodyPr/>
                    <a:lstStyle/>
                    <a:p>
                      <a:r>
                        <a:rPr lang="en-US" sz="2000"/>
                        <a:t>Family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Families</a:t>
                      </a:r>
                      <a:r>
                        <a:rPr lang="en-US" sz="2000" baseline="0"/>
                        <a:t> and Communities</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What is a family?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477246">
                <a:tc>
                  <a:txBody>
                    <a:bodyPr/>
                    <a:lstStyle/>
                    <a:p>
                      <a:r>
                        <a:rPr lang="en-US" sz="2000"/>
                        <a:t>Houses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Beauty</a:t>
                      </a:r>
                      <a:r>
                        <a:rPr lang="en-US" sz="2000" baseline="0"/>
                        <a:t> and Aesthetics</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How much space do we need?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598519">
                <a:tc>
                  <a:txBody>
                    <a:bodyPr/>
                    <a:lstStyle/>
                    <a:p>
                      <a:r>
                        <a:rPr lang="en-US" sz="2000"/>
                        <a:t>Me and my</a:t>
                      </a:r>
                      <a:r>
                        <a:rPr lang="en-US" sz="2000" baseline="0"/>
                        <a:t> friends</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Personal and Public Identities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a:t>Who am 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
        <p:nvSpPr>
          <p:cNvPr id="7" name="Title 2"/>
          <p:cNvSpPr txBox="1">
            <a:spLocks/>
          </p:cNvSpPr>
          <p:nvPr/>
        </p:nvSpPr>
        <p:spPr>
          <a:xfrm>
            <a:off x="1974477" y="236455"/>
            <a:ext cx="8153400" cy="990600"/>
          </a:xfrm>
          <a:prstGeom prst="rect">
            <a:avLst/>
          </a:prstGeom>
          <a:noFill/>
        </p:spPr>
        <p:txBody>
          <a:bodyPr vert="horz" anchor="ctr">
            <a:normAutofit fontScale="90000"/>
          </a:bodyPr>
          <a:lstStyle/>
          <a:p>
            <a:pPr>
              <a:spcBef>
                <a:spcPct val="0"/>
              </a:spcBef>
              <a:defRPr/>
            </a:pPr>
            <a:r>
              <a:rPr lang="en-US" sz="4400" b="1">
                <a:latin typeface="+mj-lt"/>
                <a:ea typeface="+mj-ea"/>
                <a:cs typeface="+mj-cs"/>
              </a:rPr>
              <a:t>Moving from topic to thematic unit…</a:t>
            </a:r>
          </a:p>
        </p:txBody>
      </p:sp>
      <p:sp>
        <p:nvSpPr>
          <p:cNvPr id="8" name="Footer Placeholder 7"/>
          <p:cNvSpPr>
            <a:spLocks noGrp="1"/>
          </p:cNvSpPr>
          <p:nvPr>
            <p:ph type="ftr" sz="quarter" idx="11"/>
          </p:nvPr>
        </p:nvSpPr>
        <p:spPr/>
        <p:txBody>
          <a:bodyPr/>
          <a:lstStyle/>
          <a:p>
            <a:r>
              <a:rPr lang="en-US"/>
              <a:t>ACTFL Workshop CPS April 2018 -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12</a:t>
            </a:fld>
            <a:endParaRPr lang="en-US"/>
          </a:p>
        </p:txBody>
      </p:sp>
    </p:spTree>
    <p:extLst>
      <p:ext uri="{BB962C8B-B14F-4D97-AF65-F5344CB8AC3E}">
        <p14:creationId xmlns:p14="http://schemas.microsoft.com/office/powerpoint/2010/main" val="12356394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96446"/>
            <a:ext cx="10515600" cy="1325563"/>
          </a:xfrm>
          <a:noFill/>
        </p:spPr>
        <p:txBody>
          <a:bodyPr>
            <a:noAutofit/>
          </a:bodyPr>
          <a:lstStyle/>
          <a:p>
            <a:pPr algn="ctr"/>
            <a:r>
              <a:rPr lang="en-US" sz="4000" b="1" dirty="0"/>
              <a:t>WHAT MAKES A QUESTION ESSENTIAL?</a:t>
            </a:r>
          </a:p>
        </p:txBody>
      </p:sp>
      <p:pic>
        <p:nvPicPr>
          <p:cNvPr id="14" name="Content Placeholder 13" descr="BIG IMAGE (PNG)"/>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804838" y="1570067"/>
            <a:ext cx="2332750" cy="4351338"/>
          </a:xfrm>
        </p:spPr>
      </p:pic>
      <p:sp>
        <p:nvSpPr>
          <p:cNvPr id="2" name="Footer Placeholder 1"/>
          <p:cNvSpPr>
            <a:spLocks noGrp="1"/>
          </p:cNvSpPr>
          <p:nvPr>
            <p:ph type="ftr" sz="quarter" idx="11"/>
          </p:nvPr>
        </p:nvSpPr>
        <p:spPr/>
        <p:txBody>
          <a:bodyPr/>
          <a:lstStyle/>
          <a:p>
            <a:r>
              <a:rPr lang="en-US"/>
              <a:t>ACTFL Workshop CPS April 2018 - Terrill</a:t>
            </a:r>
          </a:p>
        </p:txBody>
      </p:sp>
      <p:sp>
        <p:nvSpPr>
          <p:cNvPr id="3" name="Slide Number Placeholder 2"/>
          <p:cNvSpPr>
            <a:spLocks noGrp="1"/>
          </p:cNvSpPr>
          <p:nvPr>
            <p:ph type="sldNum" sz="quarter" idx="12"/>
          </p:nvPr>
        </p:nvSpPr>
        <p:spPr/>
        <p:txBody>
          <a:bodyPr/>
          <a:lstStyle/>
          <a:p>
            <a:fld id="{D57F1E4F-1CFF-5643-939E-02111984F565}" type="slidenum">
              <a:rPr lang="en-US" smtClean="0"/>
              <a:pPr/>
              <a:t>13</a:t>
            </a:fld>
            <a:endParaRPr lang="en-US" dirty="0"/>
          </a:p>
        </p:txBody>
      </p:sp>
      <p:cxnSp>
        <p:nvCxnSpPr>
          <p:cNvPr id="8" name="Straight Arrow Connector 7"/>
          <p:cNvCxnSpPr>
            <a:endCxn id="18" idx="2"/>
          </p:cNvCxnSpPr>
          <p:nvPr/>
        </p:nvCxnSpPr>
        <p:spPr>
          <a:xfrm>
            <a:off x="6926015" y="3115611"/>
            <a:ext cx="1690938" cy="6372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6700449" y="3874774"/>
            <a:ext cx="2007306" cy="5143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3267635" y="2350472"/>
            <a:ext cx="1519565" cy="23058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4080163" y="4011933"/>
            <a:ext cx="1256887" cy="1437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8616953" y="2612932"/>
            <a:ext cx="2180696" cy="1132804"/>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endParaRPr>
          </a:p>
        </p:txBody>
      </p:sp>
      <p:sp>
        <p:nvSpPr>
          <p:cNvPr id="19" name="Oval 18"/>
          <p:cNvSpPr/>
          <p:nvPr/>
        </p:nvSpPr>
        <p:spPr>
          <a:xfrm>
            <a:off x="8707754" y="3898993"/>
            <a:ext cx="2211257" cy="1036137"/>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Oval 20"/>
          <p:cNvSpPr/>
          <p:nvPr/>
        </p:nvSpPr>
        <p:spPr>
          <a:xfrm>
            <a:off x="1371600" y="3732018"/>
            <a:ext cx="2660221" cy="937933"/>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2" name="Oval 21"/>
          <p:cNvSpPr/>
          <p:nvPr/>
        </p:nvSpPr>
        <p:spPr>
          <a:xfrm>
            <a:off x="716004" y="1395030"/>
            <a:ext cx="2802194" cy="1110803"/>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TextBox 22"/>
          <p:cNvSpPr txBox="1"/>
          <p:nvPr/>
        </p:nvSpPr>
        <p:spPr>
          <a:xfrm>
            <a:off x="1004936" y="1720827"/>
            <a:ext cx="2262699" cy="461665"/>
          </a:xfrm>
          <a:prstGeom prst="rect">
            <a:avLst/>
          </a:prstGeom>
          <a:noFill/>
        </p:spPr>
        <p:txBody>
          <a:bodyPr wrap="square" rtlCol="0">
            <a:spAutoFit/>
          </a:bodyPr>
          <a:lstStyle/>
          <a:p>
            <a:pPr algn="ctr"/>
            <a:r>
              <a:rPr lang="en-US" sz="2400" b="1" dirty="0"/>
              <a:t>Critical Thinking</a:t>
            </a:r>
          </a:p>
        </p:txBody>
      </p:sp>
      <p:sp>
        <p:nvSpPr>
          <p:cNvPr id="24" name="TextBox 23"/>
          <p:cNvSpPr txBox="1"/>
          <p:nvPr/>
        </p:nvSpPr>
        <p:spPr>
          <a:xfrm>
            <a:off x="8833739" y="2967549"/>
            <a:ext cx="1779603" cy="461665"/>
          </a:xfrm>
          <a:prstGeom prst="rect">
            <a:avLst/>
          </a:prstGeom>
          <a:noFill/>
        </p:spPr>
        <p:txBody>
          <a:bodyPr wrap="square" rtlCol="0">
            <a:spAutoFit/>
          </a:bodyPr>
          <a:lstStyle/>
          <a:p>
            <a:pPr algn="ctr"/>
            <a:r>
              <a:rPr lang="en-US" sz="2400" b="1" dirty="0"/>
              <a:t>Engagement</a:t>
            </a:r>
          </a:p>
        </p:txBody>
      </p:sp>
      <p:sp>
        <p:nvSpPr>
          <p:cNvPr id="25" name="TextBox 24"/>
          <p:cNvSpPr txBox="1"/>
          <p:nvPr/>
        </p:nvSpPr>
        <p:spPr>
          <a:xfrm>
            <a:off x="1850978" y="3997583"/>
            <a:ext cx="1453896" cy="461665"/>
          </a:xfrm>
          <a:prstGeom prst="rect">
            <a:avLst/>
          </a:prstGeom>
          <a:noFill/>
        </p:spPr>
        <p:txBody>
          <a:bodyPr wrap="square" rtlCol="0">
            <a:spAutoFit/>
          </a:bodyPr>
          <a:lstStyle/>
          <a:p>
            <a:pPr algn="ctr"/>
            <a:r>
              <a:rPr lang="en-US" sz="2400" b="1" dirty="0"/>
              <a:t>Creativity</a:t>
            </a:r>
          </a:p>
        </p:txBody>
      </p:sp>
      <p:sp>
        <p:nvSpPr>
          <p:cNvPr id="27" name="TextBox 26"/>
          <p:cNvSpPr txBox="1"/>
          <p:nvPr/>
        </p:nvSpPr>
        <p:spPr>
          <a:xfrm>
            <a:off x="9059618" y="4181371"/>
            <a:ext cx="1521244" cy="461665"/>
          </a:xfrm>
          <a:prstGeom prst="rect">
            <a:avLst/>
          </a:prstGeom>
          <a:noFill/>
        </p:spPr>
        <p:txBody>
          <a:bodyPr wrap="square" rtlCol="0">
            <a:spAutoFit/>
          </a:bodyPr>
          <a:lstStyle/>
          <a:p>
            <a:pPr algn="ctr"/>
            <a:r>
              <a:rPr lang="en-US" sz="2400" b="1" dirty="0"/>
              <a:t>Relevance</a:t>
            </a:r>
          </a:p>
        </p:txBody>
      </p:sp>
      <p:sp>
        <p:nvSpPr>
          <p:cNvPr id="5" name="TextBox 4"/>
          <p:cNvSpPr txBox="1"/>
          <p:nvPr/>
        </p:nvSpPr>
        <p:spPr>
          <a:xfrm>
            <a:off x="1264024" y="2840878"/>
            <a:ext cx="3410949" cy="830997"/>
          </a:xfrm>
          <a:prstGeom prst="rect">
            <a:avLst/>
          </a:prstGeom>
          <a:noFill/>
        </p:spPr>
        <p:txBody>
          <a:bodyPr wrap="square" rtlCol="0">
            <a:spAutoFit/>
          </a:bodyPr>
          <a:lstStyle/>
          <a:p>
            <a:pPr marL="285750" indent="-285750">
              <a:buFont typeface="Arial" charset="0"/>
              <a:buChar char="•"/>
            </a:pPr>
            <a:r>
              <a:rPr lang="en-US" sz="2400" dirty="0"/>
              <a:t>Open-ended</a:t>
            </a:r>
          </a:p>
          <a:p>
            <a:pPr marL="285750" indent="-285750">
              <a:buFont typeface="Arial" charset="0"/>
              <a:buChar char="•"/>
            </a:pPr>
            <a:r>
              <a:rPr lang="en-US" sz="2400" dirty="0"/>
              <a:t>No single right answer</a:t>
            </a:r>
          </a:p>
        </p:txBody>
      </p:sp>
      <p:sp>
        <p:nvSpPr>
          <p:cNvPr id="9" name="TextBox 8"/>
          <p:cNvSpPr txBox="1"/>
          <p:nvPr/>
        </p:nvSpPr>
        <p:spPr>
          <a:xfrm>
            <a:off x="1875148" y="4866967"/>
            <a:ext cx="2677803" cy="1200329"/>
          </a:xfrm>
          <a:prstGeom prst="rect">
            <a:avLst/>
          </a:prstGeom>
          <a:noFill/>
        </p:spPr>
        <p:txBody>
          <a:bodyPr wrap="square" rtlCol="0">
            <a:spAutoFit/>
          </a:bodyPr>
          <a:lstStyle/>
          <a:p>
            <a:pPr marL="285750" indent="-285750">
              <a:buFont typeface="Arial" charset="0"/>
              <a:buChar char="•"/>
            </a:pPr>
            <a:r>
              <a:rPr lang="en-US" sz="2400" dirty="0"/>
              <a:t>Provocative</a:t>
            </a:r>
          </a:p>
          <a:p>
            <a:pPr marL="285750" indent="-285750">
              <a:buFont typeface="Arial" charset="0"/>
              <a:buChar char="•"/>
            </a:pPr>
            <a:r>
              <a:rPr lang="en-US" sz="2400" dirty="0"/>
              <a:t>Fun</a:t>
            </a:r>
          </a:p>
          <a:p>
            <a:pPr marL="285750" indent="-285750">
              <a:buFont typeface="Arial" charset="0"/>
              <a:buChar char="•"/>
            </a:pPr>
            <a:r>
              <a:rPr lang="en-US" sz="2400" dirty="0"/>
              <a:t>Can be revisited</a:t>
            </a:r>
          </a:p>
        </p:txBody>
      </p:sp>
      <p:sp>
        <p:nvSpPr>
          <p:cNvPr id="11" name="TextBox 10"/>
          <p:cNvSpPr txBox="1"/>
          <p:nvPr/>
        </p:nvSpPr>
        <p:spPr>
          <a:xfrm>
            <a:off x="7704102" y="1115511"/>
            <a:ext cx="3032037" cy="1569660"/>
          </a:xfrm>
          <a:prstGeom prst="rect">
            <a:avLst/>
          </a:prstGeom>
          <a:noFill/>
        </p:spPr>
        <p:txBody>
          <a:bodyPr wrap="square" rtlCol="0">
            <a:spAutoFit/>
          </a:bodyPr>
          <a:lstStyle/>
          <a:p>
            <a:pPr marL="342900" indent="-342900">
              <a:buFont typeface="Arial" charset="0"/>
              <a:buChar char="•"/>
            </a:pPr>
            <a:r>
              <a:rPr lang="en-US" sz="2400" dirty="0"/>
              <a:t>For all students</a:t>
            </a:r>
          </a:p>
          <a:p>
            <a:pPr marL="342900" indent="-342900">
              <a:buFont typeface="Arial" charset="0"/>
              <a:buChar char="•"/>
            </a:pPr>
            <a:r>
              <a:rPr lang="en-US" sz="2400" dirty="0"/>
              <a:t>Personalization</a:t>
            </a:r>
          </a:p>
          <a:p>
            <a:pPr marL="342900" indent="-342900">
              <a:buFont typeface="Arial" charset="0"/>
              <a:buChar char="•"/>
            </a:pPr>
            <a:r>
              <a:rPr lang="en-US" sz="2400" dirty="0"/>
              <a:t>Differentiation </a:t>
            </a:r>
          </a:p>
          <a:p>
            <a:pPr marL="342900" indent="-342900">
              <a:buFont typeface="Arial" charset="0"/>
              <a:buChar char="•"/>
            </a:pPr>
            <a:r>
              <a:rPr lang="en-US" sz="2400" dirty="0"/>
              <a:t>Target language</a:t>
            </a:r>
          </a:p>
        </p:txBody>
      </p:sp>
      <p:sp>
        <p:nvSpPr>
          <p:cNvPr id="13" name="TextBox 12"/>
          <p:cNvSpPr txBox="1"/>
          <p:nvPr/>
        </p:nvSpPr>
        <p:spPr>
          <a:xfrm>
            <a:off x="6700450" y="5146012"/>
            <a:ext cx="4653350" cy="1200329"/>
          </a:xfrm>
          <a:prstGeom prst="rect">
            <a:avLst/>
          </a:prstGeom>
          <a:noFill/>
        </p:spPr>
        <p:txBody>
          <a:bodyPr wrap="square" rtlCol="0">
            <a:spAutoFit/>
          </a:bodyPr>
          <a:lstStyle/>
          <a:p>
            <a:pPr marL="285750" indent="-285750">
              <a:buFont typeface="Arial" charset="0"/>
              <a:buChar char="•"/>
            </a:pPr>
            <a:r>
              <a:rPr lang="en-US" sz="2400" dirty="0"/>
              <a:t>Expand students’ understanding of themselves in relation to their community and world</a:t>
            </a:r>
          </a:p>
        </p:txBody>
      </p:sp>
    </p:spTree>
    <p:extLst>
      <p:ext uri="{BB962C8B-B14F-4D97-AF65-F5344CB8AC3E}">
        <p14:creationId xmlns:p14="http://schemas.microsoft.com/office/powerpoint/2010/main" val="700810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z="1400">
                <a:solidFill>
                  <a:schemeClr val="tx1"/>
                </a:solidFill>
              </a:rPr>
              <a:t>ACTFL Workshop CPS April 2018 - Terrill</a:t>
            </a:r>
          </a:p>
        </p:txBody>
      </p:sp>
      <p:sp>
        <p:nvSpPr>
          <p:cNvPr id="3" name="Slide Number Placeholder 2"/>
          <p:cNvSpPr>
            <a:spLocks noGrp="1"/>
          </p:cNvSpPr>
          <p:nvPr>
            <p:ph type="sldNum" sz="quarter" idx="12"/>
          </p:nvPr>
        </p:nvSpPr>
        <p:spPr/>
        <p:txBody>
          <a:bodyPr/>
          <a:lstStyle/>
          <a:p>
            <a:fld id="{0607E1EB-901A-6849-9841-1183CB806B04}" type="slidenum">
              <a:t>14</a:t>
            </a:fld>
            <a:endParaRPr lang="en-US"/>
          </a:p>
        </p:txBody>
      </p:sp>
      <p:graphicFrame>
        <p:nvGraphicFramePr>
          <p:cNvPr id="4" name="Table 3">
            <a:extLst>
              <a:ext uri="{FF2B5EF4-FFF2-40B4-BE49-F238E27FC236}">
                <a16:creationId xmlns="" xmlns:a16="http://schemas.microsoft.com/office/drawing/2014/main" id="{9F47E78C-5C53-4743-8689-F77EC88F749B}"/>
              </a:ext>
            </a:extLst>
          </p:cNvPr>
          <p:cNvGraphicFramePr>
            <a:graphicFrameLocks noGrp="1"/>
          </p:cNvGraphicFramePr>
          <p:nvPr>
            <p:extLst>
              <p:ext uri="{D42A27DB-BD31-4B8C-83A1-F6EECF244321}">
                <p14:modId xmlns:p14="http://schemas.microsoft.com/office/powerpoint/2010/main" val="1095088020"/>
              </p:ext>
            </p:extLst>
          </p:nvPr>
        </p:nvGraphicFramePr>
        <p:xfrm>
          <a:off x="411480" y="180975"/>
          <a:ext cx="11399519" cy="6360527"/>
        </p:xfrm>
        <a:graphic>
          <a:graphicData uri="http://schemas.openxmlformats.org/drawingml/2006/table">
            <a:tbl>
              <a:tblPr firstRow="1" firstCol="1" bandRow="1">
                <a:tableStyleId>{5C22544A-7EE6-4342-B048-85BDC9FD1C3A}</a:tableStyleId>
              </a:tblPr>
              <a:tblGrid>
                <a:gridCol w="3354501">
                  <a:extLst>
                    <a:ext uri="{9D8B030D-6E8A-4147-A177-3AD203B41FA5}">
                      <a16:colId xmlns="" xmlns:a16="http://schemas.microsoft.com/office/drawing/2014/main" val="1867897519"/>
                    </a:ext>
                  </a:extLst>
                </a:gridCol>
                <a:gridCol w="8045018">
                  <a:extLst>
                    <a:ext uri="{9D8B030D-6E8A-4147-A177-3AD203B41FA5}">
                      <a16:colId xmlns="" xmlns:a16="http://schemas.microsoft.com/office/drawing/2014/main" val="2396087883"/>
                    </a:ext>
                  </a:extLst>
                </a:gridCol>
              </a:tblGrid>
              <a:tr h="647918">
                <a:tc>
                  <a:txBody>
                    <a:bodyPr/>
                    <a:lstStyle/>
                    <a:p>
                      <a:pPr marL="45720" marR="0">
                        <a:spcBef>
                          <a:spcPts val="0"/>
                        </a:spcBef>
                        <a:spcAft>
                          <a:spcPts val="400"/>
                        </a:spcAft>
                      </a:pPr>
                      <a:r>
                        <a:rPr lang="en-US" sz="2400" dirty="0">
                          <a:effectLst/>
                        </a:rPr>
                        <a:t>Theme: Topic</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a:solidFill>
                            <a:schemeClr val="tx1"/>
                          </a:solidFill>
                          <a:effectLst/>
                        </a:rPr>
                        <a:t>Science &amp; Technology: Curiosity and Exploration</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9EBF5"/>
                    </a:solidFill>
                  </a:tcPr>
                </a:tc>
                <a:extLst>
                  <a:ext uri="{0D108BD9-81ED-4DB2-BD59-A6C34878D82A}">
                    <a16:rowId xmlns="" xmlns:a16="http://schemas.microsoft.com/office/drawing/2014/main" val="3797139810"/>
                  </a:ext>
                </a:extLst>
              </a:tr>
              <a:tr h="647918">
                <a:tc>
                  <a:txBody>
                    <a:bodyPr/>
                    <a:lstStyle/>
                    <a:p>
                      <a:pPr marL="45720" marR="0">
                        <a:spcBef>
                          <a:spcPts val="0"/>
                        </a:spcBef>
                        <a:spcAft>
                          <a:spcPts val="400"/>
                        </a:spcAft>
                      </a:pPr>
                      <a:r>
                        <a:rPr lang="en-US" sz="2400" dirty="0">
                          <a:effectLst/>
                        </a:rPr>
                        <a:t>Essential Question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2400" b="1" dirty="0">
                          <a:solidFill>
                            <a:schemeClr val="tx1"/>
                          </a:solidFill>
                          <a:effectLst/>
                        </a:rPr>
                        <a:t>Why does man explore? </a:t>
                      </a:r>
                    </a:p>
                    <a:p>
                      <a:pPr marL="0" marR="0">
                        <a:lnSpc>
                          <a:spcPct val="115000"/>
                        </a:lnSpc>
                        <a:spcBef>
                          <a:spcPts val="0"/>
                        </a:spcBef>
                        <a:spcAft>
                          <a:spcPts val="0"/>
                        </a:spcAft>
                      </a:pPr>
                      <a:r>
                        <a:rPr lang="en-US" sz="2400" b="1" dirty="0">
                          <a:solidFill>
                            <a:schemeClr val="tx1"/>
                          </a:solidFill>
                          <a:effectLst/>
                        </a:rPr>
                        <a:t>How does literature</a:t>
                      </a:r>
                      <a:r>
                        <a:rPr lang="en-US" sz="2400" b="1" baseline="0" dirty="0">
                          <a:solidFill>
                            <a:schemeClr val="tx1"/>
                          </a:solidFill>
                          <a:effectLst/>
                        </a:rPr>
                        <a:t> allow us to explore?</a:t>
                      </a:r>
                      <a:endParaRPr lang="en-US" sz="2400" b="1" dirty="0">
                        <a:solidFill>
                          <a:schemeClr val="tx1"/>
                        </a:solidFill>
                        <a:effectLst/>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838758630"/>
                  </a:ext>
                </a:extLst>
              </a:tr>
              <a:tr h="676939">
                <a:tc>
                  <a:txBody>
                    <a:bodyPr/>
                    <a:lstStyle/>
                    <a:p>
                      <a:pPr marL="45720" marR="0">
                        <a:lnSpc>
                          <a:spcPct val="115000"/>
                        </a:lnSpc>
                        <a:spcBef>
                          <a:spcPts val="0"/>
                        </a:spcBef>
                        <a:spcAft>
                          <a:spcPts val="400"/>
                        </a:spcAft>
                      </a:pPr>
                      <a:r>
                        <a:rPr lang="en-US" sz="1800" dirty="0">
                          <a:effectLst/>
                        </a:rPr>
                        <a:t>Program Type </a:t>
                      </a:r>
                    </a:p>
                    <a:p>
                      <a:pPr marL="45720" marR="0">
                        <a:lnSpc>
                          <a:spcPct val="115000"/>
                        </a:lnSpc>
                        <a:spcBef>
                          <a:spcPts val="0"/>
                        </a:spcBef>
                        <a:spcAft>
                          <a:spcPts val="400"/>
                        </a:spcAft>
                      </a:pPr>
                      <a:r>
                        <a:rPr lang="en-US" sz="1800" dirty="0">
                          <a:effectLst/>
                        </a:rPr>
                        <a:t>(FLEX, FLES, High School)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r>
                        <a:rPr lang="en-US" sz="2400" dirty="0">
                          <a:effectLst/>
                        </a:rPr>
                        <a:t>High School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9EBF5"/>
                    </a:solidFill>
                  </a:tcPr>
                </a:tc>
                <a:extLst>
                  <a:ext uri="{0D108BD9-81ED-4DB2-BD59-A6C34878D82A}">
                    <a16:rowId xmlns="" xmlns:a16="http://schemas.microsoft.com/office/drawing/2014/main" val="2143800120"/>
                  </a:ext>
                </a:extLst>
              </a:tr>
              <a:tr h="647918">
                <a:tc>
                  <a:txBody>
                    <a:bodyPr/>
                    <a:lstStyle/>
                    <a:p>
                      <a:pPr marL="45720" marR="0">
                        <a:lnSpc>
                          <a:spcPct val="115000"/>
                        </a:lnSpc>
                        <a:spcBef>
                          <a:spcPts val="0"/>
                        </a:spcBef>
                        <a:spcAft>
                          <a:spcPts val="400"/>
                        </a:spcAft>
                      </a:pPr>
                      <a:r>
                        <a:rPr lang="en-US" sz="1800" dirty="0">
                          <a:effectLst/>
                        </a:rPr>
                        <a:t>Grade level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a:effectLst/>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1677667261"/>
                  </a:ext>
                </a:extLst>
              </a:tr>
              <a:tr h="791484">
                <a:tc>
                  <a:txBody>
                    <a:bodyPr/>
                    <a:lstStyle/>
                    <a:p>
                      <a:pPr marL="45720" marR="0">
                        <a:spcBef>
                          <a:spcPts val="0"/>
                        </a:spcBef>
                        <a:spcAft>
                          <a:spcPts val="400"/>
                        </a:spcAft>
                      </a:pPr>
                      <a:r>
                        <a:rPr lang="en-US" sz="1800" dirty="0">
                          <a:effectLst/>
                        </a:rPr>
                        <a:t>Where the unit comes in the academic year (beginning, middle, end)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2400" dirty="0">
                          <a:effectLst/>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2523111745"/>
                  </a:ext>
                </a:extLst>
              </a:tr>
              <a:tr h="647918">
                <a:tc>
                  <a:txBody>
                    <a:bodyPr/>
                    <a:lstStyle/>
                    <a:p>
                      <a:pPr marL="45720" marR="0">
                        <a:lnSpc>
                          <a:spcPct val="115000"/>
                        </a:lnSpc>
                        <a:spcBef>
                          <a:spcPts val="0"/>
                        </a:spcBef>
                        <a:spcAft>
                          <a:spcPts val="400"/>
                        </a:spcAft>
                      </a:pPr>
                      <a:r>
                        <a:rPr lang="en-US" sz="1800" dirty="0">
                          <a:effectLst/>
                        </a:rPr>
                        <a:t>Length of Unit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p>
                    <a:p>
                      <a:pPr marL="0" marR="0">
                        <a:lnSpc>
                          <a:spcPct val="115000"/>
                        </a:lnSpc>
                        <a:spcBef>
                          <a:spcPts val="0"/>
                        </a:spcBef>
                        <a:spcAft>
                          <a:spcPts val="0"/>
                        </a:spcAft>
                      </a:pPr>
                      <a:r>
                        <a:rPr lang="en-US" sz="2400" dirty="0">
                          <a:effectLst/>
                        </a:rPr>
                        <a:t> 6 – 8 weeks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3203263188"/>
                  </a:ext>
                </a:extLst>
              </a:tr>
              <a:tr h="588996">
                <a:tc>
                  <a:txBody>
                    <a:bodyPr/>
                    <a:lstStyle/>
                    <a:p>
                      <a:pPr marL="45720" marR="0">
                        <a:lnSpc>
                          <a:spcPct val="115000"/>
                        </a:lnSpc>
                        <a:spcBef>
                          <a:spcPts val="0"/>
                        </a:spcBef>
                        <a:spcAft>
                          <a:spcPts val="400"/>
                        </a:spcAft>
                      </a:pPr>
                      <a:r>
                        <a:rPr lang="en-US" sz="1800" dirty="0">
                          <a:effectLst/>
                        </a:rPr>
                        <a:t>Targeted Range of Performance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551583488"/>
                  </a:ext>
                </a:extLst>
              </a:tr>
              <a:tr h="800278">
                <a:tc>
                  <a:txBody>
                    <a:bodyPr/>
                    <a:lstStyle/>
                    <a:p>
                      <a:pPr marL="45720" marR="0">
                        <a:lnSpc>
                          <a:spcPct val="115000"/>
                        </a:lnSpc>
                        <a:spcBef>
                          <a:spcPts val="0"/>
                        </a:spcBef>
                        <a:spcAft>
                          <a:spcPts val="400"/>
                        </a:spcAft>
                      </a:pPr>
                      <a:r>
                        <a:rPr lang="en-US" sz="1800" dirty="0">
                          <a:effectLst/>
                        </a:rPr>
                        <a:t>Amount of students’ prior language learning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942669326"/>
                  </a:ext>
                </a:extLst>
              </a:tr>
              <a:tr h="681555">
                <a:tc>
                  <a:txBody>
                    <a:bodyPr/>
                    <a:lstStyle/>
                    <a:p>
                      <a:pPr marL="45720" marR="0">
                        <a:lnSpc>
                          <a:spcPct val="115000"/>
                        </a:lnSpc>
                        <a:spcBef>
                          <a:spcPts val="0"/>
                        </a:spcBef>
                        <a:spcAft>
                          <a:spcPts val="400"/>
                        </a:spcAft>
                      </a:pPr>
                      <a:r>
                        <a:rPr lang="en-US" sz="1800" dirty="0">
                          <a:effectLst/>
                        </a:rPr>
                        <a:t>Key Prior Learning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4102636243"/>
                  </a:ext>
                </a:extLst>
              </a:tr>
            </a:tbl>
          </a:graphicData>
        </a:graphic>
      </p:graphicFrame>
    </p:spTree>
    <p:extLst>
      <p:ext uri="{BB962C8B-B14F-4D97-AF65-F5344CB8AC3E}">
        <p14:creationId xmlns:p14="http://schemas.microsoft.com/office/powerpoint/2010/main" val="17541495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 xmlns:a16="http://schemas.microsoft.com/office/drawing/2014/main" id="{DBCEF903-EDB0-8B49-A155-A4A0B89EE887}"/>
              </a:ext>
            </a:extLst>
          </p:cNvPr>
          <p:cNvSpPr/>
          <p:nvPr/>
        </p:nvSpPr>
        <p:spPr>
          <a:xfrm>
            <a:off x="3289181" y="43667"/>
            <a:ext cx="5706902" cy="1508105"/>
          </a:xfrm>
          <a:prstGeom prst="rect">
            <a:avLst/>
          </a:prstGeom>
        </p:spPr>
        <p:txBody>
          <a:bodyPr wrap="square">
            <a:spAutoFit/>
          </a:bodyPr>
          <a:lstStyle/>
          <a:p>
            <a:pPr algn="ctr"/>
            <a:r>
              <a:rPr lang="en-US" sz="3600" b="1" spc="-150" dirty="0">
                <a:solidFill>
                  <a:srgbClr val="343882"/>
                </a:solidFill>
                <a:latin typeface="Century Gothic" panose="020B0502020202020204" pitchFamily="34" charset="0"/>
              </a:rPr>
              <a:t>PROFICIENCY PYRAMID</a:t>
            </a:r>
          </a:p>
          <a:p>
            <a:pPr algn="ctr"/>
            <a:r>
              <a:rPr lang="en-US" sz="2800" b="1" dirty="0">
                <a:solidFill>
                  <a:srgbClr val="343882"/>
                </a:solidFill>
              </a:rPr>
              <a:t>CPS Guidance Document</a:t>
            </a:r>
          </a:p>
          <a:p>
            <a:pPr algn="ctr"/>
            <a:r>
              <a:rPr lang="en-US" sz="2800" b="1" dirty="0">
                <a:solidFill>
                  <a:srgbClr val="343882"/>
                </a:solidFill>
              </a:rPr>
              <a:t>Pages 10 -11</a:t>
            </a:r>
            <a:endParaRPr lang="en-US" sz="4400" spc="-150" dirty="0">
              <a:solidFill>
                <a:srgbClr val="343882"/>
              </a:solidFill>
            </a:endParaRPr>
          </a:p>
        </p:txBody>
      </p:sp>
      <p:sp>
        <p:nvSpPr>
          <p:cNvPr id="13" name="Rounded Rectangle 12">
            <a:extLst>
              <a:ext uri="{FF2B5EF4-FFF2-40B4-BE49-F238E27FC236}">
                <a16:creationId xmlns="" xmlns:a16="http://schemas.microsoft.com/office/drawing/2014/main" id="{6ACDE9DD-C193-264B-8825-153172FE51E6}"/>
              </a:ext>
            </a:extLst>
          </p:cNvPr>
          <p:cNvSpPr/>
          <p:nvPr/>
        </p:nvSpPr>
        <p:spPr>
          <a:xfrm>
            <a:off x="12772083" y="5119967"/>
            <a:ext cx="3426114" cy="894521"/>
          </a:xfrm>
          <a:prstGeom prst="roundRect">
            <a:avLst/>
          </a:prstGeom>
          <a:solidFill>
            <a:srgbClr val="343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Stage 3</a:t>
            </a:r>
          </a:p>
        </p:txBody>
      </p:sp>
      <p:pic>
        <p:nvPicPr>
          <p:cNvPr id="8" name="Picture 2" descr="http://www.actfl.org/sites/default/files/guidelines/ACTFL%20Inverted%20Pyramid%202013.jpg"/>
          <p:cNvPicPr>
            <a:picLocks noChangeAspect="1" noChangeArrowheads="1"/>
          </p:cNvPicPr>
          <p:nvPr/>
        </p:nvPicPr>
        <p:blipFill rotWithShape="1">
          <a:blip r:embed="rId3">
            <a:extLst>
              <a:ext uri="{28A0092B-C50C-407E-A947-70E740481C1C}">
                <a14:useLocalDpi xmlns:a14="http://schemas.microsoft.com/office/drawing/2010/main" val="0"/>
              </a:ext>
            </a:extLst>
          </a:blip>
          <a:srcRect l="7405" t="11680" r="5086" b="13379"/>
          <a:stretch/>
        </p:blipFill>
        <p:spPr bwMode="auto">
          <a:xfrm>
            <a:off x="3920146" y="1524878"/>
            <a:ext cx="4444972" cy="5075574"/>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4">
            <a:extLst>
              <a:ext uri="{FF2B5EF4-FFF2-40B4-BE49-F238E27FC236}">
                <a16:creationId xmlns="" xmlns:a16="http://schemas.microsoft.com/office/drawing/2014/main" id="{68507E8C-D9D6-1145-9CA3-11E0848066B9}"/>
              </a:ext>
            </a:extLst>
          </p:cNvPr>
          <p:cNvSpPr txBox="1">
            <a:spLocks/>
          </p:cNvSpPr>
          <p:nvPr/>
        </p:nvSpPr>
        <p:spPr bwMode="auto">
          <a:xfrm rot="10800000" flipV="1">
            <a:off x="202472" y="1763662"/>
            <a:ext cx="3509680" cy="4598007"/>
          </a:xfrm>
          <a:prstGeom prst="rect">
            <a:avLst/>
          </a:prstGeom>
          <a:solidFill>
            <a:schemeClr val="accent5">
              <a:lumMod val="75000"/>
              <a:alpha val="30000"/>
            </a:schemeClr>
          </a:solidFill>
          <a:ln>
            <a:noFill/>
            <a:headEnd/>
            <a:tailEnd/>
          </a:ln>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NOVICE</a:t>
            </a:r>
          </a:p>
          <a:p>
            <a:pPr marL="214313" indent="-214313">
              <a:buFont typeface="Arial" panose="020B0604020202020204" pitchFamily="34" charset="0"/>
              <a:buChar char="•"/>
            </a:pPr>
            <a:r>
              <a:rPr lang="en-US" sz="2400" dirty="0"/>
              <a:t>Memorized language</a:t>
            </a:r>
          </a:p>
          <a:p>
            <a:pPr marL="214313" indent="-214313">
              <a:buFont typeface="Arial" panose="020B0604020202020204" pitchFamily="34" charset="0"/>
              <a:buChar char="•"/>
            </a:pPr>
            <a:r>
              <a:rPr lang="en-US" sz="2400" dirty="0"/>
              <a:t>Lists of words, phrases, simple sentences </a:t>
            </a:r>
          </a:p>
          <a:p>
            <a:pPr marL="214313" indent="-214313">
              <a:buFont typeface="Arial" panose="020B0604020202020204" pitchFamily="34" charset="0"/>
              <a:buChar char="•"/>
            </a:pPr>
            <a:r>
              <a:rPr lang="en-US" sz="2400" dirty="0"/>
              <a:t>Attempts at conversation</a:t>
            </a:r>
          </a:p>
          <a:p>
            <a:pPr marL="214313" indent="-214313">
              <a:buFont typeface="Arial" panose="020B0604020202020204" pitchFamily="34" charset="0"/>
              <a:buChar char="•"/>
            </a:pPr>
            <a:r>
              <a:rPr lang="en-US" sz="2400" dirty="0"/>
              <a:t>Limited, very familiar topic areas</a:t>
            </a:r>
          </a:p>
          <a:p>
            <a:pPr marL="214313" indent="-214313">
              <a:buFont typeface="Arial" panose="020B0604020202020204" pitchFamily="34" charset="0"/>
              <a:buChar char="•"/>
            </a:pPr>
            <a:r>
              <a:rPr lang="en-US" sz="2400" dirty="0"/>
              <a:t>Handles short social interactions by asking and answering simple questions</a:t>
            </a:r>
          </a:p>
        </p:txBody>
      </p:sp>
      <p:sp>
        <p:nvSpPr>
          <p:cNvPr id="14" name="Content Placeholder 4">
            <a:extLst>
              <a:ext uri="{FF2B5EF4-FFF2-40B4-BE49-F238E27FC236}">
                <a16:creationId xmlns="" xmlns:a16="http://schemas.microsoft.com/office/drawing/2014/main" id="{68507E8C-D9D6-1145-9CA3-11E0848066B9}"/>
              </a:ext>
            </a:extLst>
          </p:cNvPr>
          <p:cNvSpPr txBox="1">
            <a:spLocks/>
          </p:cNvSpPr>
          <p:nvPr/>
        </p:nvSpPr>
        <p:spPr bwMode="auto">
          <a:xfrm rot="10800000" flipV="1">
            <a:off x="8573112" y="1930925"/>
            <a:ext cx="3354429" cy="4263481"/>
          </a:xfrm>
          <a:prstGeom prst="rect">
            <a:avLst/>
          </a:prstGeom>
          <a:solidFill>
            <a:schemeClr val="accent6">
              <a:lumMod val="60000"/>
              <a:lumOff val="40000"/>
              <a:alpha val="30000"/>
            </a:schemeClr>
          </a:solidFill>
          <a:ln>
            <a:noFill/>
            <a:headEnd/>
            <a:tailEnd/>
          </a:ln>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INTERMEDIATE </a:t>
            </a:r>
          </a:p>
          <a:p>
            <a:pPr marL="214313" indent="-214313">
              <a:buFont typeface="Arial" panose="020B0604020202020204" pitchFamily="34" charset="0"/>
              <a:buChar char="•"/>
            </a:pPr>
            <a:r>
              <a:rPr lang="en-US" sz="2400" dirty="0"/>
              <a:t>Creates with language</a:t>
            </a:r>
          </a:p>
          <a:p>
            <a:pPr marL="214313" indent="-214313">
              <a:buFont typeface="Arial" panose="020B0604020202020204" pitchFamily="34" charset="0"/>
              <a:buChar char="•"/>
            </a:pPr>
            <a:r>
              <a:rPr lang="en-US" sz="2400" dirty="0"/>
              <a:t>Strings of connected sentences</a:t>
            </a:r>
          </a:p>
          <a:p>
            <a:pPr marL="214313" indent="-214313">
              <a:buFont typeface="Arial" panose="020B0604020202020204" pitchFamily="34" charset="0"/>
              <a:buChar char="•"/>
            </a:pPr>
            <a:r>
              <a:rPr lang="en-US" sz="2400" dirty="0"/>
              <a:t>Asks and answers questions</a:t>
            </a:r>
          </a:p>
          <a:p>
            <a:pPr marL="214313" indent="-214313">
              <a:buFont typeface="Arial" panose="020B0604020202020204" pitchFamily="34" charset="0"/>
              <a:buChar char="•"/>
            </a:pPr>
            <a:r>
              <a:rPr lang="en-US" sz="2400" dirty="0"/>
              <a:t>Wide variety of familiar topics</a:t>
            </a:r>
          </a:p>
          <a:p>
            <a:pPr marL="214313" indent="-214313">
              <a:buFont typeface="Arial" panose="020B0604020202020204" pitchFamily="34" charset="0"/>
              <a:buChar char="•"/>
            </a:pPr>
            <a:r>
              <a:rPr lang="en-US" sz="2400" dirty="0"/>
              <a:t>Handles everyday situations</a:t>
            </a:r>
          </a:p>
        </p:txBody>
      </p:sp>
      <p:sp>
        <p:nvSpPr>
          <p:cNvPr id="2" name="Footer Placeholder 1"/>
          <p:cNvSpPr>
            <a:spLocks noGrp="1"/>
          </p:cNvSpPr>
          <p:nvPr>
            <p:ph type="ftr" sz="quarter" idx="11"/>
          </p:nvPr>
        </p:nvSpPr>
        <p:spPr>
          <a:xfrm>
            <a:off x="3920146" y="6548250"/>
            <a:ext cx="4114800" cy="365125"/>
          </a:xfrm>
        </p:spPr>
        <p:txBody>
          <a:bodyPr/>
          <a:lstStyle/>
          <a:p>
            <a:r>
              <a:rPr lang="en-US" sz="1400">
                <a:solidFill>
                  <a:schemeClr val="tx1"/>
                </a:solidFill>
              </a:rPr>
              <a:t>ACTFL Workshop CPS April 2018 - Terrill</a:t>
            </a:r>
          </a:p>
        </p:txBody>
      </p:sp>
      <p:sp>
        <p:nvSpPr>
          <p:cNvPr id="4" name="Slide Number Placeholder 3"/>
          <p:cNvSpPr>
            <a:spLocks noGrp="1"/>
          </p:cNvSpPr>
          <p:nvPr>
            <p:ph type="sldNum" sz="quarter" idx="12"/>
          </p:nvPr>
        </p:nvSpPr>
        <p:spPr/>
        <p:txBody>
          <a:bodyPr/>
          <a:lstStyle/>
          <a:p>
            <a:fld id="{0607E1EB-901A-6849-9841-1183CB806B04}" type="slidenum">
              <a:t>15</a:t>
            </a:fld>
            <a:endParaRPr lang="en-US"/>
          </a:p>
        </p:txBody>
      </p:sp>
    </p:spTree>
    <p:extLst>
      <p:ext uri="{BB962C8B-B14F-4D97-AF65-F5344CB8AC3E}">
        <p14:creationId xmlns:p14="http://schemas.microsoft.com/office/powerpoint/2010/main" val="16616933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038599" y="6461872"/>
            <a:ext cx="4114800" cy="365125"/>
          </a:xfrm>
        </p:spPr>
        <p:txBody>
          <a:bodyPr/>
          <a:lstStyle/>
          <a:p>
            <a:r>
              <a:rPr lang="en-US" sz="1400">
                <a:solidFill>
                  <a:schemeClr val="tx1"/>
                </a:solidFill>
              </a:rPr>
              <a:t>ACTFL Workshop CPS April 2018 - Terrill</a:t>
            </a:r>
          </a:p>
        </p:txBody>
      </p:sp>
      <p:sp>
        <p:nvSpPr>
          <p:cNvPr id="3" name="Slide Number Placeholder 2"/>
          <p:cNvSpPr>
            <a:spLocks noGrp="1"/>
          </p:cNvSpPr>
          <p:nvPr>
            <p:ph type="sldNum" sz="quarter" idx="12"/>
          </p:nvPr>
        </p:nvSpPr>
        <p:spPr/>
        <p:txBody>
          <a:bodyPr/>
          <a:lstStyle/>
          <a:p>
            <a:fld id="{0607E1EB-901A-6849-9841-1183CB806B04}" type="slidenum">
              <a:t>16</a:t>
            </a:fld>
            <a:endParaRPr lang="en-US"/>
          </a:p>
        </p:txBody>
      </p:sp>
      <p:graphicFrame>
        <p:nvGraphicFramePr>
          <p:cNvPr id="4" name="Table 3">
            <a:extLst>
              <a:ext uri="{FF2B5EF4-FFF2-40B4-BE49-F238E27FC236}">
                <a16:creationId xmlns="" xmlns:a16="http://schemas.microsoft.com/office/drawing/2014/main" id="{9F47E78C-5C53-4743-8689-F77EC88F749B}"/>
              </a:ext>
            </a:extLst>
          </p:cNvPr>
          <p:cNvGraphicFramePr>
            <a:graphicFrameLocks noGrp="1"/>
          </p:cNvGraphicFramePr>
          <p:nvPr>
            <p:extLst>
              <p:ext uri="{D42A27DB-BD31-4B8C-83A1-F6EECF244321}">
                <p14:modId xmlns:p14="http://schemas.microsoft.com/office/powerpoint/2010/main" val="1458854788"/>
              </p:ext>
            </p:extLst>
          </p:nvPr>
        </p:nvGraphicFramePr>
        <p:xfrm>
          <a:off x="234875" y="130843"/>
          <a:ext cx="11399519" cy="6360527"/>
        </p:xfrm>
        <a:graphic>
          <a:graphicData uri="http://schemas.openxmlformats.org/drawingml/2006/table">
            <a:tbl>
              <a:tblPr firstRow="1" firstCol="1" bandRow="1">
                <a:tableStyleId>{5C22544A-7EE6-4342-B048-85BDC9FD1C3A}</a:tableStyleId>
              </a:tblPr>
              <a:tblGrid>
                <a:gridCol w="3354501">
                  <a:extLst>
                    <a:ext uri="{9D8B030D-6E8A-4147-A177-3AD203B41FA5}">
                      <a16:colId xmlns="" xmlns:a16="http://schemas.microsoft.com/office/drawing/2014/main" val="1867897519"/>
                    </a:ext>
                  </a:extLst>
                </a:gridCol>
                <a:gridCol w="8045018">
                  <a:extLst>
                    <a:ext uri="{9D8B030D-6E8A-4147-A177-3AD203B41FA5}">
                      <a16:colId xmlns="" xmlns:a16="http://schemas.microsoft.com/office/drawing/2014/main" val="2396087883"/>
                    </a:ext>
                  </a:extLst>
                </a:gridCol>
              </a:tblGrid>
              <a:tr h="647918">
                <a:tc>
                  <a:txBody>
                    <a:bodyPr/>
                    <a:lstStyle/>
                    <a:p>
                      <a:pPr marL="45720" marR="0">
                        <a:spcBef>
                          <a:spcPts val="0"/>
                        </a:spcBef>
                        <a:spcAft>
                          <a:spcPts val="400"/>
                        </a:spcAft>
                      </a:pPr>
                      <a:r>
                        <a:rPr lang="en-US" sz="2400" dirty="0">
                          <a:effectLst/>
                        </a:rPr>
                        <a:t>Theme: Topic</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a:solidFill>
                            <a:schemeClr val="tx1"/>
                          </a:solidFill>
                          <a:effectLst/>
                        </a:rPr>
                        <a:t>Science &amp; Technology: Curiosity and Exploration</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9EBF5"/>
                    </a:solidFill>
                  </a:tcPr>
                </a:tc>
                <a:extLst>
                  <a:ext uri="{0D108BD9-81ED-4DB2-BD59-A6C34878D82A}">
                    <a16:rowId xmlns="" xmlns:a16="http://schemas.microsoft.com/office/drawing/2014/main" val="3797139810"/>
                  </a:ext>
                </a:extLst>
              </a:tr>
              <a:tr h="647918">
                <a:tc>
                  <a:txBody>
                    <a:bodyPr/>
                    <a:lstStyle/>
                    <a:p>
                      <a:pPr marL="45720" marR="0">
                        <a:spcBef>
                          <a:spcPts val="0"/>
                        </a:spcBef>
                        <a:spcAft>
                          <a:spcPts val="400"/>
                        </a:spcAft>
                      </a:pPr>
                      <a:r>
                        <a:rPr lang="en-US" sz="2400" dirty="0">
                          <a:effectLst/>
                        </a:rPr>
                        <a:t>Essential Question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2400" b="1" dirty="0">
                          <a:solidFill>
                            <a:schemeClr val="tx1"/>
                          </a:solidFill>
                          <a:effectLst/>
                        </a:rPr>
                        <a:t>Why does man explore? </a:t>
                      </a:r>
                    </a:p>
                    <a:p>
                      <a:pPr marL="0" marR="0">
                        <a:lnSpc>
                          <a:spcPct val="115000"/>
                        </a:lnSpc>
                        <a:spcBef>
                          <a:spcPts val="0"/>
                        </a:spcBef>
                        <a:spcAft>
                          <a:spcPts val="0"/>
                        </a:spcAft>
                      </a:pPr>
                      <a:r>
                        <a:rPr lang="en-US" sz="2400" b="1" dirty="0">
                          <a:solidFill>
                            <a:schemeClr val="tx1"/>
                          </a:solidFill>
                          <a:effectLst/>
                        </a:rPr>
                        <a:t>How does literature</a:t>
                      </a:r>
                      <a:r>
                        <a:rPr lang="en-US" sz="2400" b="1" baseline="0" dirty="0">
                          <a:solidFill>
                            <a:schemeClr val="tx1"/>
                          </a:solidFill>
                          <a:effectLst/>
                        </a:rPr>
                        <a:t> allow us to explore?</a:t>
                      </a:r>
                      <a:endParaRPr lang="en-US" sz="2400" b="1" dirty="0">
                        <a:solidFill>
                          <a:schemeClr val="tx1"/>
                        </a:solidFill>
                        <a:effectLst/>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838758630"/>
                  </a:ext>
                </a:extLst>
              </a:tr>
              <a:tr h="676939">
                <a:tc>
                  <a:txBody>
                    <a:bodyPr/>
                    <a:lstStyle/>
                    <a:p>
                      <a:pPr marL="45720" marR="0">
                        <a:lnSpc>
                          <a:spcPct val="115000"/>
                        </a:lnSpc>
                        <a:spcBef>
                          <a:spcPts val="0"/>
                        </a:spcBef>
                        <a:spcAft>
                          <a:spcPts val="400"/>
                        </a:spcAft>
                      </a:pPr>
                      <a:r>
                        <a:rPr lang="en-US" sz="1800" dirty="0">
                          <a:effectLst/>
                        </a:rPr>
                        <a:t>Program Type </a:t>
                      </a:r>
                    </a:p>
                    <a:p>
                      <a:pPr marL="45720" marR="0">
                        <a:lnSpc>
                          <a:spcPct val="115000"/>
                        </a:lnSpc>
                        <a:spcBef>
                          <a:spcPts val="0"/>
                        </a:spcBef>
                        <a:spcAft>
                          <a:spcPts val="400"/>
                        </a:spcAft>
                      </a:pPr>
                      <a:r>
                        <a:rPr lang="en-US" sz="1800" dirty="0">
                          <a:effectLst/>
                        </a:rPr>
                        <a:t>(FLEX, FLES, High School)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r>
                        <a:rPr lang="en-US" sz="2400" dirty="0">
                          <a:effectLst/>
                        </a:rPr>
                        <a:t>High School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9EBF5"/>
                    </a:solidFill>
                  </a:tcPr>
                </a:tc>
                <a:extLst>
                  <a:ext uri="{0D108BD9-81ED-4DB2-BD59-A6C34878D82A}">
                    <a16:rowId xmlns="" xmlns:a16="http://schemas.microsoft.com/office/drawing/2014/main" val="2143800120"/>
                  </a:ext>
                </a:extLst>
              </a:tr>
              <a:tr h="647918">
                <a:tc>
                  <a:txBody>
                    <a:bodyPr/>
                    <a:lstStyle/>
                    <a:p>
                      <a:pPr marL="45720" marR="0">
                        <a:lnSpc>
                          <a:spcPct val="115000"/>
                        </a:lnSpc>
                        <a:spcBef>
                          <a:spcPts val="0"/>
                        </a:spcBef>
                        <a:spcAft>
                          <a:spcPts val="400"/>
                        </a:spcAft>
                      </a:pPr>
                      <a:r>
                        <a:rPr lang="en-US" sz="1800" dirty="0">
                          <a:effectLst/>
                        </a:rPr>
                        <a:t>Grade level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a:effectLst/>
                        </a:rPr>
                        <a:t> Level 4</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1677667261"/>
                  </a:ext>
                </a:extLst>
              </a:tr>
              <a:tr h="791484">
                <a:tc>
                  <a:txBody>
                    <a:bodyPr/>
                    <a:lstStyle/>
                    <a:p>
                      <a:pPr marL="45720" marR="0">
                        <a:spcBef>
                          <a:spcPts val="0"/>
                        </a:spcBef>
                        <a:spcAft>
                          <a:spcPts val="400"/>
                        </a:spcAft>
                      </a:pPr>
                      <a:r>
                        <a:rPr lang="en-US" sz="1800" dirty="0">
                          <a:effectLst/>
                        </a:rPr>
                        <a:t>Where the unit comes in the academic year (beginning, middle, end)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2400" dirty="0">
                          <a:effectLst/>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2523111745"/>
                  </a:ext>
                </a:extLst>
              </a:tr>
              <a:tr h="647918">
                <a:tc>
                  <a:txBody>
                    <a:bodyPr/>
                    <a:lstStyle/>
                    <a:p>
                      <a:pPr marL="45720" marR="0">
                        <a:lnSpc>
                          <a:spcPct val="115000"/>
                        </a:lnSpc>
                        <a:spcBef>
                          <a:spcPts val="0"/>
                        </a:spcBef>
                        <a:spcAft>
                          <a:spcPts val="400"/>
                        </a:spcAft>
                      </a:pPr>
                      <a:r>
                        <a:rPr lang="en-US" sz="1800" dirty="0">
                          <a:effectLst/>
                        </a:rPr>
                        <a:t>Length of Unit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p>
                    <a:p>
                      <a:pPr marL="0" marR="0">
                        <a:lnSpc>
                          <a:spcPct val="115000"/>
                        </a:lnSpc>
                        <a:spcBef>
                          <a:spcPts val="0"/>
                        </a:spcBef>
                        <a:spcAft>
                          <a:spcPts val="0"/>
                        </a:spcAft>
                      </a:pPr>
                      <a:r>
                        <a:rPr lang="en-US" sz="2400" dirty="0">
                          <a:effectLst/>
                        </a:rPr>
                        <a:t> 6 – 8 weeks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3203263188"/>
                  </a:ext>
                </a:extLst>
              </a:tr>
              <a:tr h="588996">
                <a:tc>
                  <a:txBody>
                    <a:bodyPr/>
                    <a:lstStyle/>
                    <a:p>
                      <a:pPr marL="45720" marR="0">
                        <a:lnSpc>
                          <a:spcPct val="115000"/>
                        </a:lnSpc>
                        <a:spcBef>
                          <a:spcPts val="0"/>
                        </a:spcBef>
                        <a:spcAft>
                          <a:spcPts val="400"/>
                        </a:spcAft>
                      </a:pPr>
                      <a:r>
                        <a:rPr lang="en-US" sz="1800" dirty="0">
                          <a:effectLst/>
                        </a:rPr>
                        <a:t>Targeted Range of Performance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r>
                        <a:rPr lang="en-US" sz="2400" b="1" dirty="0">
                          <a:effectLst/>
                        </a:rPr>
                        <a:t>Intermediate</a:t>
                      </a:r>
                      <a:r>
                        <a:rPr lang="en-US" sz="2400" b="1" baseline="0" dirty="0">
                          <a:effectLst/>
                        </a:rPr>
                        <a:t> Mid/High</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551583488"/>
                  </a:ext>
                </a:extLst>
              </a:tr>
              <a:tr h="800278">
                <a:tc>
                  <a:txBody>
                    <a:bodyPr/>
                    <a:lstStyle/>
                    <a:p>
                      <a:pPr marL="45720" marR="0">
                        <a:lnSpc>
                          <a:spcPct val="115000"/>
                        </a:lnSpc>
                        <a:spcBef>
                          <a:spcPts val="0"/>
                        </a:spcBef>
                        <a:spcAft>
                          <a:spcPts val="400"/>
                        </a:spcAft>
                      </a:pPr>
                      <a:r>
                        <a:rPr lang="en-US" sz="1800" dirty="0">
                          <a:effectLst/>
                        </a:rPr>
                        <a:t>Amount of students’ prior language learning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a:effectLst/>
                        </a:rPr>
                        <a:t> 3 years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942669326"/>
                  </a:ext>
                </a:extLst>
              </a:tr>
              <a:tr h="681555">
                <a:tc>
                  <a:txBody>
                    <a:bodyPr/>
                    <a:lstStyle/>
                    <a:p>
                      <a:pPr marL="45720" marR="0">
                        <a:lnSpc>
                          <a:spcPct val="115000"/>
                        </a:lnSpc>
                        <a:spcBef>
                          <a:spcPts val="0"/>
                        </a:spcBef>
                        <a:spcAft>
                          <a:spcPts val="400"/>
                        </a:spcAft>
                      </a:pPr>
                      <a:r>
                        <a:rPr lang="en-US" sz="1800" dirty="0">
                          <a:effectLst/>
                        </a:rPr>
                        <a:t>Key Prior Learning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r>
                        <a:rPr lang="en-US" sz="2400" dirty="0">
                          <a:effectLst/>
                        </a:rPr>
                        <a:t>Narration/description</a:t>
                      </a:r>
                      <a:r>
                        <a:rPr lang="en-US" sz="2400" baseline="0" dirty="0">
                          <a:effectLst/>
                        </a:rPr>
                        <a:t> in 3 time frames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4102636243"/>
                  </a:ext>
                </a:extLst>
              </a:tr>
            </a:tbl>
          </a:graphicData>
        </a:graphic>
      </p:graphicFrame>
    </p:spTree>
    <p:extLst>
      <p:ext uri="{BB962C8B-B14F-4D97-AF65-F5344CB8AC3E}">
        <p14:creationId xmlns:p14="http://schemas.microsoft.com/office/powerpoint/2010/main" val="12766205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486C00E-B5AF-C244-898D-843455E74AE0}"/>
              </a:ext>
            </a:extLst>
          </p:cNvPr>
          <p:cNvSpPr>
            <a:spLocks noGrp="1"/>
          </p:cNvSpPr>
          <p:nvPr>
            <p:ph type="title"/>
          </p:nvPr>
        </p:nvSpPr>
        <p:spPr>
          <a:xfrm>
            <a:off x="838200" y="519959"/>
            <a:ext cx="10515600" cy="1325563"/>
          </a:xfrm>
        </p:spPr>
        <p:txBody>
          <a:bodyPr>
            <a:normAutofit/>
          </a:bodyPr>
          <a:lstStyle/>
          <a:p>
            <a:pPr algn="ctr"/>
            <a:r>
              <a:rPr lang="en-US" sz="4400" b="1">
                <a:solidFill>
                  <a:schemeClr val="bg1"/>
                </a:solidFill>
              </a:rPr>
              <a:t>What unit are you planning to </a:t>
            </a:r>
            <a:br>
              <a:rPr lang="en-US" sz="4400" b="1">
                <a:solidFill>
                  <a:schemeClr val="bg1"/>
                </a:solidFill>
              </a:rPr>
            </a:br>
            <a:r>
              <a:rPr lang="en-US" sz="4400" b="1">
                <a:solidFill>
                  <a:schemeClr val="bg1"/>
                </a:solidFill>
              </a:rPr>
              <a:t>develop today? </a:t>
            </a:r>
          </a:p>
        </p:txBody>
      </p:sp>
      <p:sp>
        <p:nvSpPr>
          <p:cNvPr id="3" name="Footer Placeholder 2">
            <a:extLst>
              <a:ext uri="{FF2B5EF4-FFF2-40B4-BE49-F238E27FC236}">
                <a16:creationId xmlns="" xmlns:a16="http://schemas.microsoft.com/office/drawing/2014/main" id="{DECF7224-FC6B-4B40-8106-364B085F07E5}"/>
              </a:ext>
            </a:extLst>
          </p:cNvPr>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4" name="Slide Number Placeholder 3">
            <a:extLst>
              <a:ext uri="{FF2B5EF4-FFF2-40B4-BE49-F238E27FC236}">
                <a16:creationId xmlns="" xmlns:a16="http://schemas.microsoft.com/office/drawing/2014/main" id="{DDB7BAEE-A48D-DF4A-BB82-6264AABC76ED}"/>
              </a:ext>
            </a:extLst>
          </p:cNvPr>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17</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6" name="Picture 5">
            <a:extLst>
              <a:ext uri="{FF2B5EF4-FFF2-40B4-BE49-F238E27FC236}">
                <a16:creationId xmlns="" xmlns:a16="http://schemas.microsoft.com/office/drawing/2014/main" id="{E42E81C8-9229-0644-BE64-6091A8F2A757}"/>
              </a:ext>
            </a:extLst>
          </p:cNvPr>
          <p:cNvPicPr>
            <a:picLocks noChangeAspect="1"/>
          </p:cNvPicPr>
          <p:nvPr/>
        </p:nvPicPr>
        <p:blipFill>
          <a:blip r:embed="rId2"/>
          <a:stretch>
            <a:fillRect/>
          </a:stretch>
        </p:blipFill>
        <p:spPr>
          <a:xfrm>
            <a:off x="838200" y="2218522"/>
            <a:ext cx="5181598" cy="2914649"/>
          </a:xfrm>
          <a:prstGeom prst="rect">
            <a:avLst/>
          </a:prstGeom>
        </p:spPr>
      </p:pic>
      <p:sp>
        <p:nvSpPr>
          <p:cNvPr id="7" name="Rectangle 6">
            <a:extLst>
              <a:ext uri="{FF2B5EF4-FFF2-40B4-BE49-F238E27FC236}">
                <a16:creationId xmlns="" xmlns:a16="http://schemas.microsoft.com/office/drawing/2014/main" id="{3F421BF4-8C1E-B549-8A57-74225F33F88C}"/>
              </a:ext>
            </a:extLst>
          </p:cNvPr>
          <p:cNvSpPr/>
          <p:nvPr/>
        </p:nvSpPr>
        <p:spPr>
          <a:xfrm>
            <a:off x="195944" y="146958"/>
            <a:ext cx="11821886" cy="6574517"/>
          </a:xfrm>
          <a:prstGeom prst="rect">
            <a:avLst/>
          </a:prstGeom>
          <a:noFill/>
          <a:ln w="76200">
            <a:solidFill>
              <a:srgbClr val="4573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 xmlns:a16="http://schemas.microsoft.com/office/drawing/2014/main" id="{A3B4B610-4674-8544-A392-A1051BFF760E}"/>
              </a:ext>
            </a:extLst>
          </p:cNvPr>
          <p:cNvSpPr txBox="1"/>
          <p:nvPr/>
        </p:nvSpPr>
        <p:spPr>
          <a:xfrm>
            <a:off x="6662054" y="2552461"/>
            <a:ext cx="4833939" cy="2677656"/>
          </a:xfrm>
          <a:prstGeom prst="rect">
            <a:avLst/>
          </a:prstGeom>
          <a:noFill/>
        </p:spPr>
        <p:txBody>
          <a:bodyPr wrap="square" rtlCol="0">
            <a:spAutoFit/>
          </a:bodyPr>
          <a:lstStyle/>
          <a:p>
            <a:pPr marL="457200" indent="-457200">
              <a:buFont typeface="Arial" panose="020B0604020202020204" pitchFamily="34" charset="0"/>
              <a:buChar char="•"/>
            </a:pPr>
            <a:r>
              <a:rPr lang="en-US" sz="2800" b="1">
                <a:solidFill>
                  <a:schemeClr val="bg1"/>
                </a:solidFill>
              </a:rPr>
              <a:t>Who is your intended audience?</a:t>
            </a:r>
          </a:p>
          <a:p>
            <a:pPr marL="457200" indent="-457200">
              <a:buFont typeface="Arial" panose="020B0604020202020204" pitchFamily="34" charset="0"/>
              <a:buChar char="•"/>
            </a:pPr>
            <a:r>
              <a:rPr lang="en-US" sz="2800" b="1">
                <a:solidFill>
                  <a:schemeClr val="bg1"/>
                </a:solidFill>
              </a:rPr>
              <a:t>What is the theme and topic?</a:t>
            </a:r>
          </a:p>
          <a:p>
            <a:pPr marL="457200" indent="-457200">
              <a:buFont typeface="Arial" panose="020B0604020202020204" pitchFamily="34" charset="0"/>
              <a:buChar char="•"/>
            </a:pPr>
            <a:r>
              <a:rPr lang="en-US" sz="2800" b="1">
                <a:solidFill>
                  <a:schemeClr val="bg1"/>
                </a:solidFill>
              </a:rPr>
              <a:t>What is your “working” essential question?</a:t>
            </a:r>
          </a:p>
        </p:txBody>
      </p:sp>
    </p:spTree>
    <p:extLst>
      <p:ext uri="{BB962C8B-B14F-4D97-AF65-F5344CB8AC3E}">
        <p14:creationId xmlns:p14="http://schemas.microsoft.com/office/powerpoint/2010/main" val="7407536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3153" y="216130"/>
            <a:ext cx="10965873" cy="1241801"/>
          </a:xfrm>
          <a:solidFill>
            <a:srgbClr val="0070C0"/>
          </a:solidFill>
        </p:spPr>
        <p:txBody>
          <a:bodyPr>
            <a:normAutofit fontScale="90000"/>
          </a:bodyPr>
          <a:lstStyle/>
          <a:p>
            <a:r>
              <a:rPr lang="en-US" sz="4400">
                <a:solidFill>
                  <a:schemeClr val="tx1"/>
                </a:solidFill>
              </a:rPr>
              <a:t>Science and Technology: Our Curious Selves</a:t>
            </a:r>
            <a:br>
              <a:rPr lang="en-US" sz="4400">
                <a:solidFill>
                  <a:schemeClr val="tx1"/>
                </a:solidFill>
              </a:rPr>
            </a:br>
            <a:r>
              <a:rPr lang="en-US" sz="4400">
                <a:solidFill>
                  <a:schemeClr val="tx1"/>
                </a:solidFill>
              </a:rPr>
              <a:t>Why does man explore?</a:t>
            </a:r>
          </a:p>
        </p:txBody>
      </p:sp>
      <p:sp>
        <p:nvSpPr>
          <p:cNvPr id="3" name="Slide Number Placeholder 2"/>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5" name="Picture 4"/>
          <p:cNvPicPr>
            <a:picLocks noChangeAspect="1"/>
          </p:cNvPicPr>
          <p:nvPr/>
        </p:nvPicPr>
        <p:blipFill>
          <a:blip r:embed="rId3"/>
          <a:stretch>
            <a:fillRect/>
          </a:stretch>
        </p:blipFill>
        <p:spPr>
          <a:xfrm>
            <a:off x="342380" y="3131286"/>
            <a:ext cx="1879292" cy="1551709"/>
          </a:xfrm>
          <a:prstGeom prst="rect">
            <a:avLst/>
          </a:prstGeom>
        </p:spPr>
      </p:pic>
      <p:pic>
        <p:nvPicPr>
          <p:cNvPr id="6" name="Picture 5"/>
          <p:cNvPicPr>
            <a:picLocks noChangeAspect="1"/>
          </p:cNvPicPr>
          <p:nvPr/>
        </p:nvPicPr>
        <p:blipFill>
          <a:blip r:embed="rId4"/>
          <a:stretch>
            <a:fillRect/>
          </a:stretch>
        </p:blipFill>
        <p:spPr>
          <a:xfrm>
            <a:off x="212750" y="1673729"/>
            <a:ext cx="2138552" cy="1326775"/>
          </a:xfrm>
          <a:prstGeom prst="rect">
            <a:avLst/>
          </a:prstGeom>
        </p:spPr>
      </p:pic>
      <p:pic>
        <p:nvPicPr>
          <p:cNvPr id="7" name="Picture 6"/>
          <p:cNvPicPr>
            <a:picLocks noChangeAspect="1"/>
          </p:cNvPicPr>
          <p:nvPr/>
        </p:nvPicPr>
        <p:blipFill>
          <a:blip r:embed="rId5"/>
          <a:stretch>
            <a:fillRect/>
          </a:stretch>
        </p:blipFill>
        <p:spPr>
          <a:xfrm>
            <a:off x="2550794" y="1673729"/>
            <a:ext cx="2283370" cy="3184700"/>
          </a:xfrm>
          <a:prstGeom prst="rect">
            <a:avLst/>
          </a:prstGeom>
        </p:spPr>
      </p:pic>
      <p:pic>
        <p:nvPicPr>
          <p:cNvPr id="8" name="Picture 7"/>
          <p:cNvPicPr>
            <a:picLocks noChangeAspect="1"/>
          </p:cNvPicPr>
          <p:nvPr/>
        </p:nvPicPr>
        <p:blipFill>
          <a:blip r:embed="rId6"/>
          <a:stretch>
            <a:fillRect/>
          </a:stretch>
        </p:blipFill>
        <p:spPr>
          <a:xfrm>
            <a:off x="276273" y="5007119"/>
            <a:ext cx="2075029" cy="1514850"/>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91689" y="1646249"/>
            <a:ext cx="3905884" cy="2091289"/>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77333" y="1682936"/>
            <a:ext cx="2714356" cy="2635135"/>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068098" y="3788681"/>
            <a:ext cx="2123902" cy="3240726"/>
          </a:xfrm>
          <a:prstGeom prst="rect">
            <a:avLst/>
          </a:prstGeom>
        </p:spPr>
      </p:pic>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50794" y="3956857"/>
            <a:ext cx="3603181" cy="2768413"/>
          </a:xfrm>
          <a:prstGeom prst="rect">
            <a:avLst/>
          </a:prstGeom>
        </p:spPr>
      </p:pic>
      <p:pic>
        <p:nvPicPr>
          <p:cNvPr id="14" name="Picture 13"/>
          <p:cNvPicPr>
            <a:picLocks noChangeAspect="1"/>
          </p:cNvPicPr>
          <p:nvPr/>
        </p:nvPicPr>
        <p:blipFill>
          <a:blip r:embed="rId11"/>
          <a:stretch>
            <a:fillRect/>
          </a:stretch>
        </p:blipFill>
        <p:spPr>
          <a:xfrm>
            <a:off x="6361571" y="3737538"/>
            <a:ext cx="3786743" cy="3156619"/>
          </a:xfrm>
          <a:prstGeom prst="rect">
            <a:avLst/>
          </a:prstGeom>
        </p:spPr>
      </p:pic>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Tree>
    <p:extLst>
      <p:ext uri="{BB962C8B-B14F-4D97-AF65-F5344CB8AC3E}">
        <p14:creationId xmlns:p14="http://schemas.microsoft.com/office/powerpoint/2010/main" val="21112387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ACTFL Workshop CPS April 2018 - Terrill</a:t>
            </a:r>
          </a:p>
        </p:txBody>
      </p:sp>
      <p:sp>
        <p:nvSpPr>
          <p:cNvPr id="3" name="Slide Number Placeholder 2"/>
          <p:cNvSpPr>
            <a:spLocks noGrp="1"/>
          </p:cNvSpPr>
          <p:nvPr>
            <p:ph type="sldNum" sz="quarter" idx="12"/>
          </p:nvPr>
        </p:nvSpPr>
        <p:spPr/>
        <p:txBody>
          <a:bodyPr/>
          <a:lstStyle/>
          <a:p>
            <a:fld id="{0607E1EB-901A-6849-9841-1183CB806B04}" type="slidenum">
              <a:t>19</a:t>
            </a:fld>
            <a:endParaRPr lang="en-US"/>
          </a:p>
        </p:txBody>
      </p:sp>
      <p:sp>
        <p:nvSpPr>
          <p:cNvPr id="4" name="Title 1"/>
          <p:cNvSpPr txBox="1">
            <a:spLocks/>
          </p:cNvSpPr>
          <p:nvPr/>
        </p:nvSpPr>
        <p:spPr>
          <a:xfrm>
            <a:off x="629778" y="399010"/>
            <a:ext cx="10965873" cy="1241801"/>
          </a:xfrm>
          <a:prstGeom prst="rect">
            <a:avLst/>
          </a:prstGeom>
          <a:solidFill>
            <a:schemeClr val="bg1"/>
          </a:solidFill>
        </p:spPr>
        <p:txBody>
          <a:bodyPr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t>Using art, literature, film in thematic units</a:t>
            </a:r>
          </a:p>
        </p:txBody>
      </p:sp>
      <p:graphicFrame>
        <p:nvGraphicFramePr>
          <p:cNvPr id="5" name="Table 4"/>
          <p:cNvGraphicFramePr>
            <a:graphicFrameLocks noGrp="1"/>
          </p:cNvGraphicFramePr>
          <p:nvPr>
            <p:extLst>
              <p:ext uri="{D42A27DB-BD31-4B8C-83A1-F6EECF244321}">
                <p14:modId xmlns:p14="http://schemas.microsoft.com/office/powerpoint/2010/main" val="1040769812"/>
              </p:ext>
            </p:extLst>
          </p:nvPr>
        </p:nvGraphicFramePr>
        <p:xfrm>
          <a:off x="1316270" y="2081741"/>
          <a:ext cx="9592888" cy="2502790"/>
        </p:xfrm>
        <a:graphic>
          <a:graphicData uri="http://schemas.openxmlformats.org/drawingml/2006/table">
            <a:tbl>
              <a:tblPr firstRow="1" bandRow="1">
                <a:tableStyleId>{5C22544A-7EE6-4342-B048-85BDC9FD1C3A}</a:tableStyleId>
              </a:tblPr>
              <a:tblGrid>
                <a:gridCol w="2041040">
                  <a:extLst>
                    <a:ext uri="{9D8B030D-6E8A-4147-A177-3AD203B41FA5}">
                      <a16:colId xmlns="" xmlns:a16="http://schemas.microsoft.com/office/drawing/2014/main" val="20000"/>
                    </a:ext>
                  </a:extLst>
                </a:gridCol>
                <a:gridCol w="3775924">
                  <a:extLst>
                    <a:ext uri="{9D8B030D-6E8A-4147-A177-3AD203B41FA5}">
                      <a16:colId xmlns="" xmlns:a16="http://schemas.microsoft.com/office/drawing/2014/main" val="20001"/>
                    </a:ext>
                  </a:extLst>
                </a:gridCol>
                <a:gridCol w="3775924">
                  <a:extLst>
                    <a:ext uri="{9D8B030D-6E8A-4147-A177-3AD203B41FA5}">
                      <a16:colId xmlns="" xmlns:a16="http://schemas.microsoft.com/office/drawing/2014/main" val="20002"/>
                    </a:ext>
                  </a:extLst>
                </a:gridCol>
              </a:tblGrid>
              <a:tr h="631771">
                <a:tc>
                  <a:txBody>
                    <a:bodyPr/>
                    <a:lstStyle/>
                    <a:p>
                      <a:pPr algn="ctr"/>
                      <a:r>
                        <a:rPr lang="en-US" sz="2400"/>
                        <a:t>Grade</a:t>
                      </a:r>
                    </a:p>
                  </a:txBody>
                  <a:tcPr anchor="ctr"/>
                </a:tc>
                <a:tc>
                  <a:txBody>
                    <a:bodyPr/>
                    <a:lstStyle/>
                    <a:p>
                      <a:pPr algn="ctr"/>
                      <a:r>
                        <a:rPr lang="en-US" sz="2400"/>
                        <a:t>Literary</a:t>
                      </a:r>
                    </a:p>
                  </a:txBody>
                  <a:tcPr anchor="ctr">
                    <a:solidFill>
                      <a:srgbClr val="4573C4"/>
                    </a:solidFill>
                  </a:tcPr>
                </a:tc>
                <a:tc>
                  <a:txBody>
                    <a:bodyPr/>
                    <a:lstStyle/>
                    <a:p>
                      <a:pPr algn="ctr"/>
                      <a:r>
                        <a:rPr lang="en-US" sz="2400"/>
                        <a:t>Informational</a:t>
                      </a:r>
                    </a:p>
                  </a:txBody>
                  <a:tcPr anchor="ctr"/>
                </a:tc>
                <a:extLst>
                  <a:ext uri="{0D108BD9-81ED-4DB2-BD59-A6C34878D82A}">
                    <a16:rowId xmlns="" xmlns:a16="http://schemas.microsoft.com/office/drawing/2014/main" val="10000"/>
                  </a:ext>
                </a:extLst>
              </a:tr>
              <a:tr h="623673">
                <a:tc>
                  <a:txBody>
                    <a:bodyPr/>
                    <a:lstStyle/>
                    <a:p>
                      <a:pPr algn="ctr"/>
                      <a:r>
                        <a:rPr lang="en-US" sz="2400"/>
                        <a:t>4</a:t>
                      </a:r>
                    </a:p>
                  </a:txBody>
                  <a:tcPr anchor="ctr"/>
                </a:tc>
                <a:tc>
                  <a:txBody>
                    <a:bodyPr/>
                    <a:lstStyle/>
                    <a:p>
                      <a:pPr algn="ctr"/>
                      <a:r>
                        <a:rPr lang="en-US" sz="2400"/>
                        <a:t>50%</a:t>
                      </a:r>
                    </a:p>
                  </a:txBody>
                  <a:tcPr anchor="ctr">
                    <a:solidFill>
                      <a:srgbClr val="CFD6EB"/>
                    </a:solidFill>
                  </a:tcPr>
                </a:tc>
                <a:tc>
                  <a:txBody>
                    <a:bodyPr/>
                    <a:lstStyle/>
                    <a:p>
                      <a:pPr algn="ctr"/>
                      <a:r>
                        <a:rPr lang="en-US" sz="2400"/>
                        <a:t>50%</a:t>
                      </a:r>
                    </a:p>
                  </a:txBody>
                  <a:tcPr anchor="ctr"/>
                </a:tc>
                <a:extLst>
                  <a:ext uri="{0D108BD9-81ED-4DB2-BD59-A6C34878D82A}">
                    <a16:rowId xmlns="" xmlns:a16="http://schemas.microsoft.com/office/drawing/2014/main" val="10001"/>
                  </a:ext>
                </a:extLst>
              </a:tr>
              <a:tr h="623673">
                <a:tc>
                  <a:txBody>
                    <a:bodyPr/>
                    <a:lstStyle/>
                    <a:p>
                      <a:pPr algn="ctr"/>
                      <a:r>
                        <a:rPr lang="en-US" sz="2400"/>
                        <a:t>8</a:t>
                      </a:r>
                    </a:p>
                  </a:txBody>
                  <a:tcPr anchor="ctr"/>
                </a:tc>
                <a:tc>
                  <a:txBody>
                    <a:bodyPr/>
                    <a:lstStyle/>
                    <a:p>
                      <a:pPr algn="ctr"/>
                      <a:r>
                        <a:rPr lang="en-US" sz="2400"/>
                        <a:t>45%</a:t>
                      </a:r>
                    </a:p>
                  </a:txBody>
                  <a:tcPr anchor="ctr"/>
                </a:tc>
                <a:tc>
                  <a:txBody>
                    <a:bodyPr/>
                    <a:lstStyle/>
                    <a:p>
                      <a:pPr algn="ctr"/>
                      <a:r>
                        <a:rPr lang="en-US" sz="2400"/>
                        <a:t>55%</a:t>
                      </a:r>
                    </a:p>
                  </a:txBody>
                  <a:tcPr anchor="ctr">
                    <a:solidFill>
                      <a:srgbClr val="E9EBF5"/>
                    </a:solidFill>
                  </a:tcPr>
                </a:tc>
                <a:extLst>
                  <a:ext uri="{0D108BD9-81ED-4DB2-BD59-A6C34878D82A}">
                    <a16:rowId xmlns="" xmlns:a16="http://schemas.microsoft.com/office/drawing/2014/main" val="10002"/>
                  </a:ext>
                </a:extLst>
              </a:tr>
              <a:tr h="623673">
                <a:tc>
                  <a:txBody>
                    <a:bodyPr/>
                    <a:lstStyle/>
                    <a:p>
                      <a:pPr algn="ctr"/>
                      <a:r>
                        <a:rPr lang="en-US" sz="2400"/>
                        <a:t>12</a:t>
                      </a:r>
                    </a:p>
                  </a:txBody>
                  <a:tcPr anchor="ctr"/>
                </a:tc>
                <a:tc>
                  <a:txBody>
                    <a:bodyPr/>
                    <a:lstStyle/>
                    <a:p>
                      <a:pPr algn="ctr"/>
                      <a:r>
                        <a:rPr lang="en-US" sz="2400"/>
                        <a:t>30%</a:t>
                      </a:r>
                    </a:p>
                  </a:txBody>
                  <a:tcPr anchor="ctr"/>
                </a:tc>
                <a:tc>
                  <a:txBody>
                    <a:bodyPr/>
                    <a:lstStyle/>
                    <a:p>
                      <a:pPr algn="ctr"/>
                      <a:r>
                        <a:rPr lang="en-US" sz="2400"/>
                        <a:t>70%</a:t>
                      </a:r>
                    </a:p>
                  </a:txBody>
                  <a:tcPr anchor="ctr"/>
                </a:tc>
                <a:extLst>
                  <a:ext uri="{0D108BD9-81ED-4DB2-BD59-A6C34878D82A}">
                    <a16:rowId xmlns="" xmlns:a16="http://schemas.microsoft.com/office/drawing/2014/main" val="10003"/>
                  </a:ext>
                </a:extLst>
              </a:tr>
            </a:tbl>
          </a:graphicData>
        </a:graphic>
      </p:graphicFrame>
      <p:sp>
        <p:nvSpPr>
          <p:cNvPr id="6" name="TextBox 5"/>
          <p:cNvSpPr txBox="1"/>
          <p:nvPr/>
        </p:nvSpPr>
        <p:spPr>
          <a:xfrm>
            <a:off x="388123" y="5239608"/>
            <a:ext cx="11415754" cy="461665"/>
          </a:xfrm>
          <a:prstGeom prst="rect">
            <a:avLst/>
          </a:prstGeom>
          <a:solidFill>
            <a:schemeClr val="bg1"/>
          </a:solidFill>
        </p:spPr>
        <p:txBody>
          <a:bodyPr wrap="none" rtlCol="0">
            <a:spAutoFit/>
          </a:bodyPr>
          <a:lstStyle/>
          <a:p>
            <a:pPr algn="ctr" defTabSz="457200"/>
            <a:r>
              <a:rPr lang="en-US" sz="2400"/>
              <a:t>Remember: AP uses informational text, AP Spanish Literature suggests reading excerpts.</a:t>
            </a:r>
          </a:p>
        </p:txBody>
      </p:sp>
    </p:spTree>
    <p:extLst>
      <p:ext uri="{BB962C8B-B14F-4D97-AF65-F5344CB8AC3E}">
        <p14:creationId xmlns:p14="http://schemas.microsoft.com/office/powerpoint/2010/main" val="1899340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42028"/>
            <a:ext cx="10312400" cy="1325563"/>
          </a:xfrm>
        </p:spPr>
        <p:txBody>
          <a:bodyPr>
            <a:noAutofit/>
          </a:bodyPr>
          <a:lstStyle/>
          <a:p>
            <a:pPr algn="ctr"/>
            <a:r>
              <a:rPr lang="en-US" sz="4800" b="1">
                <a:solidFill>
                  <a:schemeClr val="bg1"/>
                </a:solidFill>
              </a:rPr>
              <a:t>lterrillcps.wikispaces.com</a:t>
            </a:r>
            <a:endParaRPr lang="en-US" sz="4800">
              <a:solidFill>
                <a:schemeClr val="bg1"/>
              </a:solidFill>
            </a:endParaRPr>
          </a:p>
        </p:txBody>
      </p:sp>
      <p:sp>
        <p:nvSpPr>
          <p:cNvPr id="8" name="Slide Number Placeholder 7"/>
          <p:cNvSpPr>
            <a:spLocks noGrp="1"/>
          </p:cNvSpPr>
          <p:nvPr>
            <p:ph type="sldNum" sz="quarter" idx="12"/>
          </p:nvPr>
        </p:nvSpPr>
        <p:spPr/>
        <p:txBody>
          <a:bodyPr/>
          <a:lstStyle/>
          <a:p>
            <a:fld id="{0607E1EB-901A-6849-9841-1183CB806B04}" type="slidenum">
              <a:t>2</a:t>
            </a:fld>
            <a:endParaRPr lang="en-US"/>
          </a:p>
        </p:txBody>
      </p:sp>
      <p:pic>
        <p:nvPicPr>
          <p:cNvPr id="7" name="Content Placeholder 7">
            <a:extLst>
              <a:ext uri="{FF2B5EF4-FFF2-40B4-BE49-F238E27FC236}">
                <a16:creationId xmlns="" xmlns:a16="http://schemas.microsoft.com/office/drawing/2014/main" id="{D2C90F79-4EE4-5E49-B20F-52A7AB5A5C8B}"/>
              </a:ext>
            </a:extLst>
          </p:cNvPr>
          <p:cNvPicPr>
            <a:picLocks noChangeAspect="1"/>
          </p:cNvPicPr>
          <p:nvPr/>
        </p:nvPicPr>
        <p:blipFill>
          <a:blip r:embed="rId2"/>
          <a:stretch>
            <a:fillRect/>
          </a:stretch>
        </p:blipFill>
        <p:spPr>
          <a:xfrm>
            <a:off x="1924762" y="1367591"/>
            <a:ext cx="8407792" cy="5353884"/>
          </a:xfrm>
          <a:prstGeom prst="rect">
            <a:avLst/>
          </a:prstGeom>
          <a:solidFill>
            <a:schemeClr val="accent1">
              <a:lumMod val="75000"/>
            </a:schemeClr>
          </a:solidFill>
        </p:spPr>
      </p:pic>
    </p:spTree>
    <p:extLst>
      <p:ext uri="{BB962C8B-B14F-4D97-AF65-F5344CB8AC3E}">
        <p14:creationId xmlns:p14="http://schemas.microsoft.com/office/powerpoint/2010/main" val="13852314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AE3F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811CA60-A1FE-4432-898B-C19264D67F82}"/>
              </a:ext>
            </a:extLst>
          </p:cNvPr>
          <p:cNvSpPr>
            <a:spLocks noGrp="1"/>
          </p:cNvSpPr>
          <p:nvPr>
            <p:ph type="title"/>
          </p:nvPr>
        </p:nvSpPr>
        <p:spPr>
          <a:xfrm>
            <a:off x="616130" y="352062"/>
            <a:ext cx="10500361" cy="862783"/>
          </a:xfrm>
        </p:spPr>
        <p:txBody>
          <a:bodyPr/>
          <a:lstStyle/>
          <a:p>
            <a:pPr algn="ctr"/>
            <a:r>
              <a:rPr lang="en-US" b="1" dirty="0">
                <a:latin typeface="Corbel" charset="0"/>
                <a:ea typeface="Corbel" charset="0"/>
                <a:cs typeface="Corbel" charset="0"/>
              </a:rPr>
              <a:t>Brainstorm Goals</a:t>
            </a:r>
          </a:p>
        </p:txBody>
      </p:sp>
      <p:sp>
        <p:nvSpPr>
          <p:cNvPr id="4" name="Footer Placeholder 3">
            <a:extLst>
              <a:ext uri="{FF2B5EF4-FFF2-40B4-BE49-F238E27FC236}">
                <a16:creationId xmlns="" xmlns:a16="http://schemas.microsoft.com/office/drawing/2014/main" id="{D3B8C30E-18F3-404A-9E08-D7260220E7B8}"/>
              </a:ext>
            </a:extLst>
          </p:cNvPr>
          <p:cNvSpPr>
            <a:spLocks noGrp="1"/>
          </p:cNvSpPr>
          <p:nvPr>
            <p:ph type="ftr" sz="quarter" idx="11"/>
          </p:nvPr>
        </p:nvSpPr>
        <p:spPr/>
        <p:txBody>
          <a:bodyPr/>
          <a:lstStyle/>
          <a:p>
            <a:r>
              <a:rPr lang="en-US">
                <a:solidFill>
                  <a:schemeClr val="tx1"/>
                </a:solidFill>
              </a:rPr>
              <a:t>ACTFL Workshop CPS April 2018 - Terrill</a:t>
            </a:r>
            <a:endParaRPr lang="en-US" dirty="0">
              <a:solidFill>
                <a:schemeClr val="tx1"/>
              </a:solidFill>
            </a:endParaRPr>
          </a:p>
        </p:txBody>
      </p:sp>
      <p:sp>
        <p:nvSpPr>
          <p:cNvPr id="5" name="Slide Number Placeholder 4">
            <a:extLst>
              <a:ext uri="{FF2B5EF4-FFF2-40B4-BE49-F238E27FC236}">
                <a16:creationId xmlns="" xmlns:a16="http://schemas.microsoft.com/office/drawing/2014/main" id="{EA530D34-6B5A-4DC2-AFB4-4A6C43CE2EEF}"/>
              </a:ext>
            </a:extLst>
          </p:cNvPr>
          <p:cNvSpPr>
            <a:spLocks noGrp="1"/>
          </p:cNvSpPr>
          <p:nvPr>
            <p:ph type="sldNum" sz="quarter" idx="12"/>
          </p:nvPr>
        </p:nvSpPr>
        <p:spPr/>
        <p:txBody>
          <a:bodyPr/>
          <a:lstStyle/>
          <a:p>
            <a:fld id="{539D500B-731B-C041-A399-EB03800DC922}" type="slidenum">
              <a:rPr lang="en-US" smtClean="0"/>
              <a:t>20</a:t>
            </a:fld>
            <a:endParaRPr lang="en-US" dirty="0"/>
          </a:p>
        </p:txBody>
      </p:sp>
      <p:sp>
        <p:nvSpPr>
          <p:cNvPr id="7" name="Rounded Rectangle 6"/>
          <p:cNvSpPr/>
          <p:nvPr/>
        </p:nvSpPr>
        <p:spPr>
          <a:xfrm>
            <a:off x="5428706" y="3108963"/>
            <a:ext cx="2338251" cy="138466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dirty="0">
                <a:solidFill>
                  <a:schemeClr val="tx1"/>
                </a:solidFill>
                <a:latin typeface="Corbel" charset="0"/>
                <a:ea typeface="Corbel" charset="0"/>
                <a:cs typeface="Corbel" charset="0"/>
              </a:rPr>
              <a:t>Why does man explore?</a:t>
            </a:r>
          </a:p>
        </p:txBody>
      </p:sp>
      <p:sp>
        <p:nvSpPr>
          <p:cNvPr id="8" name="Rounded Rectangle 7"/>
          <p:cNvSpPr/>
          <p:nvPr/>
        </p:nvSpPr>
        <p:spPr>
          <a:xfrm>
            <a:off x="2285999" y="1964407"/>
            <a:ext cx="2536641" cy="10139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Corbel" charset="0"/>
                <a:ea typeface="Corbel" charset="0"/>
                <a:cs typeface="Corbel" charset="0"/>
              </a:rPr>
              <a:t>Interpretive</a:t>
            </a:r>
          </a:p>
        </p:txBody>
      </p:sp>
      <p:sp>
        <p:nvSpPr>
          <p:cNvPr id="9" name="Rounded Rectangle 8"/>
          <p:cNvSpPr/>
          <p:nvPr/>
        </p:nvSpPr>
        <p:spPr>
          <a:xfrm>
            <a:off x="5272089" y="1277878"/>
            <a:ext cx="2669581" cy="1047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Corbel" charset="0"/>
                <a:ea typeface="Corbel" charset="0"/>
                <a:cs typeface="Corbel" charset="0"/>
              </a:rPr>
              <a:t>Presentational</a:t>
            </a:r>
          </a:p>
        </p:txBody>
      </p:sp>
      <p:sp>
        <p:nvSpPr>
          <p:cNvPr id="10" name="Rounded Rectangle 9"/>
          <p:cNvSpPr/>
          <p:nvPr/>
        </p:nvSpPr>
        <p:spPr>
          <a:xfrm>
            <a:off x="8649789" y="1964407"/>
            <a:ext cx="2536641" cy="10139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Corbel" charset="0"/>
                <a:ea typeface="Corbel" charset="0"/>
                <a:cs typeface="Corbel" charset="0"/>
              </a:rPr>
              <a:t>Interpersonal</a:t>
            </a:r>
          </a:p>
        </p:txBody>
      </p:sp>
      <p:cxnSp>
        <p:nvCxnSpPr>
          <p:cNvPr id="14" name="Straight Arrow Connector 13"/>
          <p:cNvCxnSpPr/>
          <p:nvPr/>
        </p:nvCxnSpPr>
        <p:spPr>
          <a:xfrm flipH="1" flipV="1">
            <a:off x="4754880" y="3182073"/>
            <a:ext cx="621574" cy="2743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6608173" y="2452553"/>
            <a:ext cx="2721" cy="60215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7936774" y="3077569"/>
            <a:ext cx="590549" cy="40695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10-Point Star 35"/>
          <p:cNvSpPr>
            <a:spLocks noChangeAspect="1"/>
          </p:cNvSpPr>
          <p:nvPr/>
        </p:nvSpPr>
        <p:spPr>
          <a:xfrm>
            <a:off x="2103120" y="1664608"/>
            <a:ext cx="640080" cy="640080"/>
          </a:xfrm>
          <a:prstGeom prst="star10">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p:cNvGrpSpPr/>
          <p:nvPr/>
        </p:nvGrpSpPr>
        <p:grpSpPr>
          <a:xfrm>
            <a:off x="2103119" y="3465557"/>
            <a:ext cx="9015551" cy="2692028"/>
            <a:chOff x="1358535" y="3465557"/>
            <a:chExt cx="9015551" cy="2692028"/>
          </a:xfrm>
        </p:grpSpPr>
        <p:sp>
          <p:nvSpPr>
            <p:cNvPr id="21" name="Rounded Rectangle 20"/>
            <p:cNvSpPr/>
            <p:nvPr/>
          </p:nvSpPr>
          <p:spPr>
            <a:xfrm>
              <a:off x="1541416" y="3742149"/>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Cultures</a:t>
              </a:r>
            </a:p>
          </p:txBody>
        </p:sp>
        <p:sp>
          <p:nvSpPr>
            <p:cNvPr id="22" name="Rounded Rectangle 21"/>
            <p:cNvSpPr/>
            <p:nvPr/>
          </p:nvSpPr>
          <p:spPr>
            <a:xfrm>
              <a:off x="3189513" y="5149686"/>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Connections</a:t>
              </a:r>
            </a:p>
          </p:txBody>
        </p:sp>
        <p:sp>
          <p:nvSpPr>
            <p:cNvPr id="23" name="Rounded Rectangle 22"/>
            <p:cNvSpPr/>
            <p:nvPr/>
          </p:nvSpPr>
          <p:spPr>
            <a:xfrm>
              <a:off x="6266901" y="5151745"/>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Comparisons</a:t>
              </a:r>
            </a:p>
          </p:txBody>
        </p:sp>
        <p:sp>
          <p:nvSpPr>
            <p:cNvPr id="24" name="Rounded Rectangle 23"/>
            <p:cNvSpPr/>
            <p:nvPr/>
          </p:nvSpPr>
          <p:spPr>
            <a:xfrm>
              <a:off x="7905206" y="3742149"/>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Communities</a:t>
              </a:r>
            </a:p>
          </p:txBody>
        </p:sp>
        <p:cxnSp>
          <p:nvCxnSpPr>
            <p:cNvPr id="25" name="Straight Arrow Connector 24"/>
            <p:cNvCxnSpPr/>
            <p:nvPr/>
          </p:nvCxnSpPr>
          <p:spPr>
            <a:xfrm flipH="1">
              <a:off x="4087041" y="4003725"/>
              <a:ext cx="518703" cy="28869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4631870" y="4631069"/>
              <a:ext cx="488770" cy="4098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6512648" y="4631313"/>
              <a:ext cx="410666" cy="42401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168511" y="4129216"/>
              <a:ext cx="621575" cy="28299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10-Point Star 36"/>
            <p:cNvSpPr>
              <a:spLocks noChangeAspect="1"/>
            </p:cNvSpPr>
            <p:nvPr/>
          </p:nvSpPr>
          <p:spPr>
            <a:xfrm>
              <a:off x="1358535" y="3465557"/>
              <a:ext cx="640080" cy="640080"/>
            </a:xfrm>
            <a:prstGeom prst="star10">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grpSp>
      <p:sp>
        <p:nvSpPr>
          <p:cNvPr id="39" name="TextBox 38"/>
          <p:cNvSpPr txBox="1"/>
          <p:nvPr/>
        </p:nvSpPr>
        <p:spPr>
          <a:xfrm>
            <a:off x="9960491" y="74902"/>
            <a:ext cx="2103120" cy="400110"/>
          </a:xfrm>
          <a:prstGeom prst="rect">
            <a:avLst/>
          </a:prstGeom>
          <a:solidFill>
            <a:schemeClr val="tx1"/>
          </a:solidFill>
        </p:spPr>
        <p:txBody>
          <a:bodyPr wrap="square" rtlCol="0">
            <a:spAutoFit/>
          </a:bodyPr>
          <a:lstStyle/>
          <a:p>
            <a:pPr algn="ctr" defTabSz="457200"/>
            <a:r>
              <a:rPr lang="en-US" sz="2000" dirty="0">
                <a:solidFill>
                  <a:schemeClr val="bg1"/>
                </a:solidFill>
              </a:rPr>
              <a:t>Page 19</a:t>
            </a:r>
          </a:p>
        </p:txBody>
      </p:sp>
      <p:pic>
        <p:nvPicPr>
          <p:cNvPr id="26" name="Content Placeholder 6" descr="Screen Shot 2015-03-21 at 10.33.10 AM.png"/>
          <p:cNvPicPr>
            <a:picLocks noChangeAspect="1"/>
          </p:cNvPicPr>
          <p:nvPr/>
        </p:nvPicPr>
        <p:blipFill>
          <a:blip r:embed="rId2"/>
          <a:stretch>
            <a:fillRect/>
          </a:stretch>
        </p:blipFill>
        <p:spPr>
          <a:xfrm>
            <a:off x="85171" y="107856"/>
            <a:ext cx="1946190" cy="1828800"/>
          </a:xfrm>
          <a:prstGeom prst="rect">
            <a:avLst/>
          </a:prstGeom>
        </p:spPr>
      </p:pic>
    </p:spTree>
    <p:extLst>
      <p:ext uri="{BB962C8B-B14F-4D97-AF65-F5344CB8AC3E}">
        <p14:creationId xmlns:p14="http://schemas.microsoft.com/office/powerpoint/2010/main" val="674933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838200" y="158493"/>
            <a:ext cx="10515600" cy="909132"/>
          </a:xfrm>
        </p:spPr>
        <p:txBody>
          <a:bodyPr/>
          <a:lstStyle/>
          <a:p>
            <a:pPr algn="ctr"/>
            <a:r>
              <a:rPr lang="en-US"/>
              <a:t>Unit Goals</a:t>
            </a:r>
          </a:p>
        </p:txBody>
      </p:sp>
      <p:sp>
        <p:nvSpPr>
          <p:cNvPr id="2" name="Footer Placeholder 1"/>
          <p:cNvSpPr>
            <a:spLocks noGrp="1"/>
          </p:cNvSpPr>
          <p:nvPr>
            <p:ph type="ftr" sz="quarter" idx="11"/>
          </p:nvPr>
        </p:nvSpPr>
        <p:spPr/>
        <p:txBody>
          <a:bodyPr/>
          <a:lstStyle/>
          <a:p>
            <a:r>
              <a:rPr lang="en-US"/>
              <a:t>ACTFL Workshop CPS April 2018 - Terrill</a:t>
            </a:r>
          </a:p>
        </p:txBody>
      </p:sp>
      <p:sp>
        <p:nvSpPr>
          <p:cNvPr id="3" name="Slide Number Placeholder 2"/>
          <p:cNvSpPr>
            <a:spLocks noGrp="1"/>
          </p:cNvSpPr>
          <p:nvPr>
            <p:ph type="sldNum" sz="quarter" idx="12"/>
          </p:nvPr>
        </p:nvSpPr>
        <p:spPr/>
        <p:txBody>
          <a:bodyPr/>
          <a:lstStyle/>
          <a:p>
            <a:fld id="{0607E1EB-901A-6849-9841-1183CB806B04}" type="slidenum">
              <a:t>21</a:t>
            </a:fld>
            <a:endParaRPr lang="en-US"/>
          </a:p>
        </p:txBody>
      </p:sp>
      <p:sp>
        <p:nvSpPr>
          <p:cNvPr id="9" name="TextBox 8"/>
          <p:cNvSpPr txBox="1"/>
          <p:nvPr/>
        </p:nvSpPr>
        <p:spPr>
          <a:xfrm>
            <a:off x="9951365" y="158492"/>
            <a:ext cx="2103120" cy="369332"/>
          </a:xfrm>
          <a:prstGeom prst="rect">
            <a:avLst/>
          </a:prstGeom>
          <a:solidFill>
            <a:schemeClr val="tx1"/>
          </a:solidFill>
        </p:spPr>
        <p:txBody>
          <a:bodyPr wrap="square" rtlCol="0" anchor="ctr">
            <a:spAutoFit/>
          </a:bodyPr>
          <a:lstStyle/>
          <a:p>
            <a:pPr algn="ctr" defTabSz="457200"/>
            <a:r>
              <a:rPr lang="en-US" dirty="0">
                <a:solidFill>
                  <a:schemeClr val="bg1"/>
                </a:solidFill>
              </a:rPr>
              <a:t>Page 15</a:t>
            </a:r>
          </a:p>
        </p:txBody>
      </p:sp>
      <p:graphicFrame>
        <p:nvGraphicFramePr>
          <p:cNvPr id="4" name="Table 3"/>
          <p:cNvGraphicFramePr>
            <a:graphicFrameLocks noGrp="1"/>
          </p:cNvGraphicFramePr>
          <p:nvPr>
            <p:extLst>
              <p:ext uri="{D42A27DB-BD31-4B8C-83A1-F6EECF244321}">
                <p14:modId xmlns:p14="http://schemas.microsoft.com/office/powerpoint/2010/main" val="219849338"/>
              </p:ext>
            </p:extLst>
          </p:nvPr>
        </p:nvGraphicFramePr>
        <p:xfrm>
          <a:off x="204651" y="1067625"/>
          <a:ext cx="11782698" cy="4920774"/>
        </p:xfrm>
        <a:graphic>
          <a:graphicData uri="http://schemas.openxmlformats.org/drawingml/2006/table">
            <a:tbl>
              <a:tblPr firstRow="1" bandRow="1">
                <a:tableStyleId>{5C22544A-7EE6-4342-B048-85BDC9FD1C3A}</a:tableStyleId>
              </a:tblPr>
              <a:tblGrid>
                <a:gridCol w="2573384">
                  <a:extLst>
                    <a:ext uri="{9D8B030D-6E8A-4147-A177-3AD203B41FA5}">
                      <a16:colId xmlns="" xmlns:a16="http://schemas.microsoft.com/office/drawing/2014/main" val="20000"/>
                    </a:ext>
                  </a:extLst>
                </a:gridCol>
                <a:gridCol w="9209314">
                  <a:extLst>
                    <a:ext uri="{9D8B030D-6E8A-4147-A177-3AD203B41FA5}">
                      <a16:colId xmlns="" xmlns:a16="http://schemas.microsoft.com/office/drawing/2014/main" val="20001"/>
                    </a:ext>
                  </a:extLst>
                </a:gridCol>
              </a:tblGrid>
              <a:tr h="665766">
                <a:tc>
                  <a:txBody>
                    <a:bodyPr/>
                    <a:lstStyle/>
                    <a:p>
                      <a:r>
                        <a:rPr lang="en-US" sz="2400" b="1" dirty="0">
                          <a:solidFill>
                            <a:schemeClr val="bg1"/>
                          </a:solidFill>
                        </a:rPr>
                        <a:t>Theme/Topic</a:t>
                      </a:r>
                    </a:p>
                  </a:txBody>
                  <a:tcPr anchor="ctr">
                    <a:solidFill>
                      <a:srgbClr val="4573C4"/>
                    </a:solidFill>
                  </a:tcPr>
                </a:tc>
                <a:tc>
                  <a:txBody>
                    <a:bodyPr/>
                    <a:lstStyle/>
                    <a:p>
                      <a:pPr marL="0" marR="0">
                        <a:lnSpc>
                          <a:spcPct val="115000"/>
                        </a:lnSpc>
                        <a:spcBef>
                          <a:spcPts val="0"/>
                        </a:spcBef>
                        <a:spcAft>
                          <a:spcPts val="0"/>
                        </a:spcAft>
                      </a:pPr>
                      <a:r>
                        <a:rPr lang="en-US" sz="2400" dirty="0">
                          <a:solidFill>
                            <a:schemeClr val="tx1"/>
                          </a:solidFill>
                          <a:effectLst/>
                        </a:rPr>
                        <a:t>Science &amp; Technology: Curiosity and Exploration</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E9EBF5"/>
                    </a:solidFill>
                  </a:tcPr>
                </a:tc>
                <a:extLst>
                  <a:ext uri="{0D108BD9-81ED-4DB2-BD59-A6C34878D82A}">
                    <a16:rowId xmlns="" xmlns:a16="http://schemas.microsoft.com/office/drawing/2014/main" val="10000"/>
                  </a:ext>
                </a:extLst>
              </a:tr>
              <a:tr h="675013">
                <a:tc>
                  <a:txBody>
                    <a:bodyPr/>
                    <a:lstStyle/>
                    <a:p>
                      <a:r>
                        <a:rPr lang="en-US" sz="2400" b="1" dirty="0">
                          <a:solidFill>
                            <a:schemeClr val="bg1"/>
                          </a:solidFill>
                        </a:rPr>
                        <a:t>Essential Question</a:t>
                      </a:r>
                    </a:p>
                  </a:txBody>
                  <a:tcPr anchor="ctr">
                    <a:solidFill>
                      <a:srgbClr val="4573C4"/>
                    </a:solidFill>
                  </a:tcPr>
                </a:tc>
                <a:tc>
                  <a:txBody>
                    <a:bodyPr/>
                    <a:lstStyle/>
                    <a:p>
                      <a:pPr marL="0" marR="0">
                        <a:lnSpc>
                          <a:spcPct val="115000"/>
                        </a:lnSpc>
                        <a:spcBef>
                          <a:spcPts val="0"/>
                        </a:spcBef>
                        <a:spcAft>
                          <a:spcPts val="0"/>
                        </a:spcAft>
                      </a:pPr>
                      <a:r>
                        <a:rPr lang="en-US" sz="2400" b="1" dirty="0">
                          <a:solidFill>
                            <a:schemeClr val="tx1"/>
                          </a:solidFill>
                          <a:effectLst/>
                        </a:rPr>
                        <a:t>Why does man explore? </a:t>
                      </a:r>
                    </a:p>
                    <a:p>
                      <a:pPr marL="0" marR="0">
                        <a:lnSpc>
                          <a:spcPct val="115000"/>
                        </a:lnSpc>
                        <a:spcBef>
                          <a:spcPts val="0"/>
                        </a:spcBef>
                        <a:spcAft>
                          <a:spcPts val="0"/>
                        </a:spcAft>
                      </a:pPr>
                      <a:r>
                        <a:rPr lang="en-US" sz="2400" b="1" dirty="0">
                          <a:solidFill>
                            <a:schemeClr val="tx1"/>
                          </a:solidFill>
                          <a:effectLst/>
                        </a:rPr>
                        <a:t>How does literature</a:t>
                      </a:r>
                      <a:r>
                        <a:rPr lang="en-US" sz="2400" b="1" baseline="0" dirty="0">
                          <a:solidFill>
                            <a:schemeClr val="tx1"/>
                          </a:solidFill>
                          <a:effectLst/>
                        </a:rPr>
                        <a:t> allow us to explore?</a:t>
                      </a:r>
                      <a:endParaRPr lang="en-US" sz="2400" b="1" dirty="0">
                        <a:solidFill>
                          <a:schemeClr val="tx1"/>
                        </a:solidFill>
                        <a:effectLst/>
                      </a:endParaRPr>
                    </a:p>
                  </a:txBody>
                  <a:tcPr marL="68580" marR="68580" marT="0" marB="0" anchor="ctr"/>
                </a:tc>
                <a:extLst>
                  <a:ext uri="{0D108BD9-81ED-4DB2-BD59-A6C34878D82A}">
                    <a16:rowId xmlns="" xmlns:a16="http://schemas.microsoft.com/office/drawing/2014/main" val="10001"/>
                  </a:ext>
                </a:extLst>
              </a:tr>
              <a:tr h="675013">
                <a:tc>
                  <a:txBody>
                    <a:bodyPr/>
                    <a:lstStyle/>
                    <a:p>
                      <a:r>
                        <a:rPr lang="en-US" sz="2400" b="1" dirty="0">
                          <a:solidFill>
                            <a:schemeClr val="bg1"/>
                          </a:solidFill>
                        </a:rPr>
                        <a:t>Goals</a:t>
                      </a:r>
                    </a:p>
                    <a:p>
                      <a:endParaRPr lang="en-US" sz="2800" dirty="0">
                        <a:solidFill>
                          <a:schemeClr val="bg1"/>
                        </a:solidFill>
                      </a:endParaRPr>
                    </a:p>
                    <a:p>
                      <a:r>
                        <a:rPr lang="en-US" sz="2000" dirty="0">
                          <a:solidFill>
                            <a:schemeClr val="bg1"/>
                          </a:solidFill>
                        </a:rPr>
                        <a:t>What should</a:t>
                      </a:r>
                      <a:r>
                        <a:rPr lang="en-US" sz="2000" baseline="0" dirty="0">
                          <a:solidFill>
                            <a:schemeClr val="bg1"/>
                          </a:solidFill>
                        </a:rPr>
                        <a:t> learners know and be able to do by the end of the unit? Include the 3 Modes, Cultures, Comparisons, Connections, Communities</a:t>
                      </a:r>
                      <a:endParaRPr lang="en-US" sz="2000" i="1" dirty="0">
                        <a:solidFill>
                          <a:schemeClr val="bg1"/>
                        </a:solidFill>
                      </a:endParaRPr>
                    </a:p>
                  </a:txBody>
                  <a:tcPr>
                    <a:solidFill>
                      <a:srgbClr val="4573C4"/>
                    </a:solidFill>
                  </a:tcPr>
                </a:tc>
                <a:tc>
                  <a:txBody>
                    <a:bodyPr/>
                    <a:lstStyle/>
                    <a:p>
                      <a:r>
                        <a:rPr lang="en-US" b="1"/>
                        <a:t>Learners will be able to:</a:t>
                      </a:r>
                    </a:p>
                    <a:p>
                      <a:pPr marL="285750" lvl="0" indent="-285750">
                        <a:buFont typeface="Arial" charset="0"/>
                        <a:buChar char="•"/>
                      </a:pPr>
                      <a:r>
                        <a:rPr lang="en-US" sz="2000" kern="1200">
                          <a:solidFill>
                            <a:schemeClr val="dk1"/>
                          </a:solidFill>
                          <a:effectLst/>
                          <a:latin typeface="+mn-lt"/>
                          <a:ea typeface="+mn-ea"/>
                          <a:cs typeface="+mn-cs"/>
                        </a:rPr>
                        <a:t>Explain the plot, characters, scenes, symbolism and themes in </a:t>
                      </a:r>
                      <a:r>
                        <a:rPr lang="en-US" sz="2000" i="1" kern="1200">
                          <a:solidFill>
                            <a:schemeClr val="dk1"/>
                          </a:solidFill>
                          <a:effectLst/>
                          <a:latin typeface="+mn-lt"/>
                          <a:ea typeface="+mn-ea"/>
                          <a:cs typeface="+mn-cs"/>
                        </a:rPr>
                        <a:t>Le Petit Prince</a:t>
                      </a:r>
                      <a:endParaRPr lang="en-US" sz="2000" kern="1200">
                        <a:solidFill>
                          <a:schemeClr val="dk1"/>
                        </a:solidFill>
                        <a:effectLst/>
                        <a:latin typeface="+mn-lt"/>
                        <a:ea typeface="+mn-ea"/>
                        <a:cs typeface="+mn-cs"/>
                      </a:endParaRPr>
                    </a:p>
                    <a:p>
                      <a:pPr marL="285750" lvl="0" indent="-285750">
                        <a:buFont typeface="Arial" charset="0"/>
                        <a:buChar char="•"/>
                      </a:pPr>
                      <a:r>
                        <a:rPr lang="en-US" sz="2000" kern="1200">
                          <a:solidFill>
                            <a:schemeClr val="dk1"/>
                          </a:solidFill>
                          <a:effectLst/>
                          <a:latin typeface="+mn-lt"/>
                          <a:ea typeface="+mn-ea"/>
                          <a:cs typeface="+mn-cs"/>
                        </a:rPr>
                        <a:t>Describe the characters and their priorities in </a:t>
                      </a:r>
                      <a:r>
                        <a:rPr lang="en-US" sz="2000" i="1" kern="1200">
                          <a:solidFill>
                            <a:schemeClr val="dk1"/>
                          </a:solidFill>
                          <a:effectLst/>
                          <a:latin typeface="+mn-lt"/>
                          <a:ea typeface="+mn-ea"/>
                          <a:cs typeface="+mn-cs"/>
                        </a:rPr>
                        <a:t>Le Petit Prince </a:t>
                      </a:r>
                      <a:r>
                        <a:rPr lang="en-US" sz="2000" kern="1200">
                          <a:solidFill>
                            <a:schemeClr val="dk1"/>
                          </a:solidFill>
                          <a:effectLst/>
                          <a:latin typeface="+mn-lt"/>
                          <a:ea typeface="+mn-ea"/>
                          <a:cs typeface="+mn-cs"/>
                        </a:rPr>
                        <a:t>and evaluate the degree to which these characters and priorities exist today </a:t>
                      </a:r>
                    </a:p>
                    <a:p>
                      <a:pPr marL="285750" lvl="0" indent="-285750">
                        <a:buFont typeface="Arial" charset="0"/>
                        <a:buChar char="•"/>
                      </a:pPr>
                      <a:r>
                        <a:rPr lang="en-US" sz="2000" kern="1200">
                          <a:solidFill>
                            <a:schemeClr val="dk1"/>
                          </a:solidFill>
                          <a:effectLst/>
                          <a:latin typeface="+mn-lt"/>
                          <a:ea typeface="+mn-ea"/>
                          <a:cs typeface="+mn-cs"/>
                        </a:rPr>
                        <a:t>Retell both literary and informational stories of exploration</a:t>
                      </a:r>
                    </a:p>
                    <a:p>
                      <a:pPr marL="285750" lvl="0" indent="-285750">
                        <a:buFont typeface="Arial" charset="0"/>
                        <a:buChar char="•"/>
                      </a:pPr>
                      <a:r>
                        <a:rPr lang="en-US" sz="2000" kern="1200">
                          <a:solidFill>
                            <a:schemeClr val="dk1"/>
                          </a:solidFill>
                          <a:effectLst/>
                          <a:latin typeface="+mn-lt"/>
                          <a:ea typeface="+mn-ea"/>
                          <a:cs typeface="+mn-cs"/>
                        </a:rPr>
                        <a:t>Define curiosity and give examples from their own lives and from the texts they are reading</a:t>
                      </a:r>
                    </a:p>
                    <a:p>
                      <a:pPr marL="285750" lvl="0" indent="-285750">
                        <a:buFont typeface="Arial" charset="0"/>
                        <a:buChar char="•"/>
                      </a:pPr>
                      <a:r>
                        <a:rPr lang="en-US" sz="2000" kern="1200">
                          <a:solidFill>
                            <a:schemeClr val="dk1"/>
                          </a:solidFill>
                          <a:effectLst/>
                          <a:latin typeface="+mn-lt"/>
                          <a:ea typeface="+mn-ea"/>
                          <a:cs typeface="+mn-cs"/>
                        </a:rPr>
                        <a:t>Discuss why exploration is important to man and why failure is often part of exploration</a:t>
                      </a:r>
                    </a:p>
                    <a:p>
                      <a:pPr marL="285750" indent="-285750">
                        <a:buFont typeface="Arial" charset="0"/>
                        <a:buChar char="•"/>
                      </a:pPr>
                      <a:r>
                        <a:rPr lang="en-US" sz="2000" kern="1200">
                          <a:solidFill>
                            <a:schemeClr val="dk1"/>
                          </a:solidFill>
                          <a:effectLst/>
                          <a:latin typeface="+mn-lt"/>
                          <a:ea typeface="+mn-ea"/>
                          <a:cs typeface="+mn-cs"/>
                        </a:rPr>
                        <a:t>Share information about a specific exploration giving details — who, what, when, why and result</a:t>
                      </a:r>
                      <a:r>
                        <a:rPr lang="en-US" sz="2000">
                          <a:effectLst/>
                        </a:rPr>
                        <a:t> </a:t>
                      </a:r>
                      <a:endParaRPr lang="en-US" sz="2000" b="1"/>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7947694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838200" y="158493"/>
            <a:ext cx="10515600" cy="909132"/>
          </a:xfrm>
        </p:spPr>
        <p:txBody>
          <a:bodyPr/>
          <a:lstStyle/>
          <a:p>
            <a:pPr algn="ctr"/>
            <a:r>
              <a:rPr lang="en-US"/>
              <a:t>Unit Goals</a:t>
            </a:r>
          </a:p>
        </p:txBody>
      </p:sp>
      <p:sp>
        <p:nvSpPr>
          <p:cNvPr id="2" name="Footer Placeholder 1"/>
          <p:cNvSpPr>
            <a:spLocks noGrp="1"/>
          </p:cNvSpPr>
          <p:nvPr>
            <p:ph type="ftr" sz="quarter" idx="11"/>
          </p:nvPr>
        </p:nvSpPr>
        <p:spPr/>
        <p:txBody>
          <a:bodyPr/>
          <a:lstStyle/>
          <a:p>
            <a:r>
              <a:rPr lang="en-US">
                <a:solidFill>
                  <a:schemeClr val="tx1"/>
                </a:solidFill>
              </a:rPr>
              <a:t>ACTFL Workshop CPS April 2018 - Terrill</a:t>
            </a:r>
          </a:p>
        </p:txBody>
      </p:sp>
      <p:sp>
        <p:nvSpPr>
          <p:cNvPr id="3" name="Slide Number Placeholder 2"/>
          <p:cNvSpPr>
            <a:spLocks noGrp="1"/>
          </p:cNvSpPr>
          <p:nvPr>
            <p:ph type="sldNum" sz="quarter" idx="12"/>
          </p:nvPr>
        </p:nvSpPr>
        <p:spPr/>
        <p:txBody>
          <a:bodyPr/>
          <a:lstStyle/>
          <a:p>
            <a:fld id="{0607E1EB-901A-6849-9841-1183CB806B04}" type="slidenum">
              <a:t>22</a:t>
            </a:fld>
            <a:endParaRPr lang="en-US"/>
          </a:p>
        </p:txBody>
      </p:sp>
      <p:sp>
        <p:nvSpPr>
          <p:cNvPr id="9" name="TextBox 8"/>
          <p:cNvSpPr txBox="1"/>
          <p:nvPr/>
        </p:nvSpPr>
        <p:spPr>
          <a:xfrm>
            <a:off x="9951365" y="158492"/>
            <a:ext cx="2103120" cy="369332"/>
          </a:xfrm>
          <a:prstGeom prst="rect">
            <a:avLst/>
          </a:prstGeom>
          <a:solidFill>
            <a:schemeClr val="tx1"/>
          </a:solidFill>
        </p:spPr>
        <p:txBody>
          <a:bodyPr wrap="square" rtlCol="0" anchor="ctr">
            <a:spAutoFit/>
          </a:bodyPr>
          <a:lstStyle/>
          <a:p>
            <a:pPr algn="ctr" defTabSz="457200"/>
            <a:r>
              <a:rPr lang="en-US" dirty="0">
                <a:solidFill>
                  <a:schemeClr val="bg1"/>
                </a:solidFill>
              </a:rPr>
              <a:t>Page 15</a:t>
            </a:r>
          </a:p>
        </p:txBody>
      </p:sp>
      <p:graphicFrame>
        <p:nvGraphicFramePr>
          <p:cNvPr id="4" name="Table 3"/>
          <p:cNvGraphicFramePr>
            <a:graphicFrameLocks noGrp="1"/>
          </p:cNvGraphicFramePr>
          <p:nvPr>
            <p:extLst>
              <p:ext uri="{D42A27DB-BD31-4B8C-83A1-F6EECF244321}">
                <p14:modId xmlns:p14="http://schemas.microsoft.com/office/powerpoint/2010/main" val="106144665"/>
              </p:ext>
            </p:extLst>
          </p:nvPr>
        </p:nvGraphicFramePr>
        <p:xfrm>
          <a:off x="204651" y="1067625"/>
          <a:ext cx="11782698" cy="5225574"/>
        </p:xfrm>
        <a:graphic>
          <a:graphicData uri="http://schemas.openxmlformats.org/drawingml/2006/table">
            <a:tbl>
              <a:tblPr firstRow="1" bandRow="1">
                <a:tableStyleId>{5C22544A-7EE6-4342-B048-85BDC9FD1C3A}</a:tableStyleId>
              </a:tblPr>
              <a:tblGrid>
                <a:gridCol w="2573384">
                  <a:extLst>
                    <a:ext uri="{9D8B030D-6E8A-4147-A177-3AD203B41FA5}">
                      <a16:colId xmlns="" xmlns:a16="http://schemas.microsoft.com/office/drawing/2014/main" val="20000"/>
                    </a:ext>
                  </a:extLst>
                </a:gridCol>
                <a:gridCol w="9209314">
                  <a:extLst>
                    <a:ext uri="{9D8B030D-6E8A-4147-A177-3AD203B41FA5}">
                      <a16:colId xmlns="" xmlns:a16="http://schemas.microsoft.com/office/drawing/2014/main" val="20001"/>
                    </a:ext>
                  </a:extLst>
                </a:gridCol>
              </a:tblGrid>
              <a:tr h="665766">
                <a:tc>
                  <a:txBody>
                    <a:bodyPr/>
                    <a:lstStyle/>
                    <a:p>
                      <a:r>
                        <a:rPr lang="en-US" sz="2400" b="1" dirty="0">
                          <a:solidFill>
                            <a:schemeClr val="bg1"/>
                          </a:solidFill>
                        </a:rPr>
                        <a:t>Theme/Topic</a:t>
                      </a:r>
                    </a:p>
                  </a:txBody>
                  <a:tcPr anchor="ctr">
                    <a:solidFill>
                      <a:srgbClr val="4573C4"/>
                    </a:solidFill>
                  </a:tcPr>
                </a:tc>
                <a:tc>
                  <a:txBody>
                    <a:bodyPr/>
                    <a:lstStyle/>
                    <a:p>
                      <a:pPr marL="0" marR="0">
                        <a:lnSpc>
                          <a:spcPct val="115000"/>
                        </a:lnSpc>
                        <a:spcBef>
                          <a:spcPts val="0"/>
                        </a:spcBef>
                        <a:spcAft>
                          <a:spcPts val="0"/>
                        </a:spcAft>
                      </a:pPr>
                      <a:r>
                        <a:rPr lang="en-US" sz="2400" dirty="0">
                          <a:solidFill>
                            <a:schemeClr val="tx1"/>
                          </a:solidFill>
                          <a:effectLst/>
                        </a:rPr>
                        <a:t>Science &amp; Technology: Curiosity and Exploration</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E9EBF5"/>
                    </a:solidFill>
                  </a:tcPr>
                </a:tc>
                <a:extLst>
                  <a:ext uri="{0D108BD9-81ED-4DB2-BD59-A6C34878D82A}">
                    <a16:rowId xmlns="" xmlns:a16="http://schemas.microsoft.com/office/drawing/2014/main" val="10000"/>
                  </a:ext>
                </a:extLst>
              </a:tr>
              <a:tr h="675013">
                <a:tc>
                  <a:txBody>
                    <a:bodyPr/>
                    <a:lstStyle/>
                    <a:p>
                      <a:r>
                        <a:rPr lang="en-US" sz="2400" b="1" dirty="0">
                          <a:solidFill>
                            <a:schemeClr val="bg1"/>
                          </a:solidFill>
                        </a:rPr>
                        <a:t>Essential Question</a:t>
                      </a:r>
                    </a:p>
                  </a:txBody>
                  <a:tcPr anchor="ctr">
                    <a:solidFill>
                      <a:srgbClr val="4573C4"/>
                    </a:solidFill>
                  </a:tcPr>
                </a:tc>
                <a:tc>
                  <a:txBody>
                    <a:bodyPr/>
                    <a:lstStyle/>
                    <a:p>
                      <a:pPr marL="0" marR="0">
                        <a:lnSpc>
                          <a:spcPct val="115000"/>
                        </a:lnSpc>
                        <a:spcBef>
                          <a:spcPts val="0"/>
                        </a:spcBef>
                        <a:spcAft>
                          <a:spcPts val="0"/>
                        </a:spcAft>
                      </a:pPr>
                      <a:r>
                        <a:rPr lang="en-US" sz="2400" b="1" dirty="0">
                          <a:solidFill>
                            <a:schemeClr val="tx1"/>
                          </a:solidFill>
                          <a:effectLst/>
                        </a:rPr>
                        <a:t>Why does man explore? </a:t>
                      </a:r>
                    </a:p>
                    <a:p>
                      <a:pPr marL="0" marR="0">
                        <a:lnSpc>
                          <a:spcPct val="115000"/>
                        </a:lnSpc>
                        <a:spcBef>
                          <a:spcPts val="0"/>
                        </a:spcBef>
                        <a:spcAft>
                          <a:spcPts val="0"/>
                        </a:spcAft>
                      </a:pPr>
                      <a:r>
                        <a:rPr lang="en-US" sz="2400" b="1" dirty="0">
                          <a:solidFill>
                            <a:schemeClr val="tx1"/>
                          </a:solidFill>
                          <a:effectLst/>
                        </a:rPr>
                        <a:t>How does literature</a:t>
                      </a:r>
                      <a:r>
                        <a:rPr lang="en-US" sz="2400" b="1" baseline="0" dirty="0">
                          <a:solidFill>
                            <a:schemeClr val="tx1"/>
                          </a:solidFill>
                          <a:effectLst/>
                        </a:rPr>
                        <a:t> allow us to explore?</a:t>
                      </a:r>
                      <a:endParaRPr lang="en-US" sz="2400" b="1" dirty="0">
                        <a:solidFill>
                          <a:schemeClr val="tx1"/>
                        </a:solidFill>
                        <a:effectLst/>
                      </a:endParaRPr>
                    </a:p>
                  </a:txBody>
                  <a:tcPr marL="68580" marR="68580" marT="0" marB="0" anchor="ctr"/>
                </a:tc>
                <a:extLst>
                  <a:ext uri="{0D108BD9-81ED-4DB2-BD59-A6C34878D82A}">
                    <a16:rowId xmlns="" xmlns:a16="http://schemas.microsoft.com/office/drawing/2014/main" val="10001"/>
                  </a:ext>
                </a:extLst>
              </a:tr>
              <a:tr h="675013">
                <a:tc>
                  <a:txBody>
                    <a:bodyPr/>
                    <a:lstStyle/>
                    <a:p>
                      <a:r>
                        <a:rPr lang="en-US" sz="2400" b="1" dirty="0">
                          <a:solidFill>
                            <a:schemeClr val="bg1"/>
                          </a:solidFill>
                        </a:rPr>
                        <a:t>Goals</a:t>
                      </a:r>
                    </a:p>
                    <a:p>
                      <a:endParaRPr lang="en-US" sz="2800" dirty="0">
                        <a:solidFill>
                          <a:schemeClr val="bg1"/>
                        </a:solidFill>
                      </a:endParaRPr>
                    </a:p>
                    <a:p>
                      <a:r>
                        <a:rPr lang="en-US" sz="2000" dirty="0">
                          <a:solidFill>
                            <a:schemeClr val="bg1"/>
                          </a:solidFill>
                        </a:rPr>
                        <a:t>What should</a:t>
                      </a:r>
                      <a:r>
                        <a:rPr lang="en-US" sz="2000" baseline="0" dirty="0">
                          <a:solidFill>
                            <a:schemeClr val="bg1"/>
                          </a:solidFill>
                        </a:rPr>
                        <a:t> learners know and be able to do by the end of the unit? Include the 3 Modes, Cultures, Comparisons, Connections, Communities</a:t>
                      </a:r>
                      <a:endParaRPr lang="en-US" sz="2000" i="1" dirty="0">
                        <a:solidFill>
                          <a:schemeClr val="bg1"/>
                        </a:solidFill>
                      </a:endParaRPr>
                    </a:p>
                  </a:txBody>
                  <a:tcPr>
                    <a:solidFill>
                      <a:srgbClr val="4573C4"/>
                    </a:solidFill>
                  </a:tcPr>
                </a:tc>
                <a:tc>
                  <a:txBody>
                    <a:bodyPr/>
                    <a:lstStyle/>
                    <a:p>
                      <a:r>
                        <a:rPr lang="en-US" b="1"/>
                        <a:t>Learners will be able to:</a:t>
                      </a:r>
                    </a:p>
                    <a:p>
                      <a:pPr marL="285750" lvl="0" indent="-285750">
                        <a:buFont typeface="Arial" charset="0"/>
                        <a:buChar char="•"/>
                      </a:pPr>
                      <a:r>
                        <a:rPr lang="en-US" sz="2000" kern="1200">
                          <a:solidFill>
                            <a:schemeClr val="dk1"/>
                          </a:solidFill>
                          <a:effectLst/>
                          <a:latin typeface="+mn-lt"/>
                          <a:ea typeface="+mn-ea"/>
                          <a:cs typeface="+mn-cs"/>
                        </a:rPr>
                        <a:t>Explain the plot, characters, scenes, symbolism and themes in </a:t>
                      </a:r>
                      <a:r>
                        <a:rPr lang="en-US" sz="2000" i="1" kern="1200">
                          <a:solidFill>
                            <a:schemeClr val="dk1"/>
                          </a:solidFill>
                          <a:effectLst/>
                          <a:latin typeface="+mn-lt"/>
                          <a:ea typeface="+mn-ea"/>
                          <a:cs typeface="+mn-cs"/>
                        </a:rPr>
                        <a:t>Le Petit Prince </a:t>
                      </a:r>
                      <a:r>
                        <a:rPr lang="en-US" sz="2000" i="1" kern="1200">
                          <a:solidFill>
                            <a:srgbClr val="FF0000"/>
                          </a:solidFill>
                          <a:effectLst/>
                          <a:latin typeface="+mn-lt"/>
                          <a:ea typeface="+mn-ea"/>
                          <a:cs typeface="+mn-cs"/>
                        </a:rPr>
                        <a:t>Connections, Cultures</a:t>
                      </a:r>
                      <a:endParaRPr lang="en-US" sz="2000" kern="1200">
                        <a:solidFill>
                          <a:srgbClr val="FF0000"/>
                        </a:solidFill>
                        <a:effectLst/>
                        <a:latin typeface="+mn-lt"/>
                        <a:ea typeface="+mn-ea"/>
                        <a:cs typeface="+mn-cs"/>
                      </a:endParaRPr>
                    </a:p>
                    <a:p>
                      <a:pPr marL="285750" lvl="0" indent="-285750">
                        <a:buFont typeface="Arial" charset="0"/>
                        <a:buChar char="•"/>
                      </a:pPr>
                      <a:r>
                        <a:rPr lang="en-US" sz="2000" kern="1200">
                          <a:solidFill>
                            <a:schemeClr val="dk1"/>
                          </a:solidFill>
                          <a:effectLst/>
                          <a:latin typeface="+mn-lt"/>
                          <a:ea typeface="+mn-ea"/>
                          <a:cs typeface="+mn-cs"/>
                        </a:rPr>
                        <a:t>Describe the characters and their priorities in </a:t>
                      </a:r>
                      <a:r>
                        <a:rPr lang="en-US" sz="2000" i="1" kern="1200">
                          <a:solidFill>
                            <a:schemeClr val="dk1"/>
                          </a:solidFill>
                          <a:effectLst/>
                          <a:latin typeface="+mn-lt"/>
                          <a:ea typeface="+mn-ea"/>
                          <a:cs typeface="+mn-cs"/>
                        </a:rPr>
                        <a:t>Le Petit Prince </a:t>
                      </a:r>
                      <a:r>
                        <a:rPr lang="en-US" sz="2000" kern="1200">
                          <a:solidFill>
                            <a:schemeClr val="dk1"/>
                          </a:solidFill>
                          <a:effectLst/>
                          <a:latin typeface="+mn-lt"/>
                          <a:ea typeface="+mn-ea"/>
                          <a:cs typeface="+mn-cs"/>
                        </a:rPr>
                        <a:t>and evaluate the degree to which these characters and priorities exist today </a:t>
                      </a:r>
                      <a:r>
                        <a:rPr lang="en-US" sz="2000" i="1" kern="1200">
                          <a:solidFill>
                            <a:srgbClr val="FF0000"/>
                          </a:solidFill>
                          <a:effectLst/>
                          <a:latin typeface="+mn-lt"/>
                          <a:ea typeface="+mn-ea"/>
                          <a:cs typeface="+mn-cs"/>
                        </a:rPr>
                        <a:t>Comparisons</a:t>
                      </a:r>
                    </a:p>
                    <a:p>
                      <a:pPr marL="285750" lvl="0" indent="-285750">
                        <a:buFont typeface="Arial" charset="0"/>
                        <a:buChar char="•"/>
                      </a:pPr>
                      <a:r>
                        <a:rPr lang="en-US" sz="2000" kern="1200">
                          <a:solidFill>
                            <a:schemeClr val="dk1"/>
                          </a:solidFill>
                          <a:effectLst/>
                          <a:latin typeface="+mn-lt"/>
                          <a:ea typeface="+mn-ea"/>
                          <a:cs typeface="+mn-cs"/>
                        </a:rPr>
                        <a:t>Retell both literary and informational stories of exploration </a:t>
                      </a:r>
                      <a:r>
                        <a:rPr lang="en-US" sz="2000" i="1" kern="1200">
                          <a:solidFill>
                            <a:srgbClr val="FF0000"/>
                          </a:solidFill>
                          <a:effectLst/>
                          <a:latin typeface="+mn-lt"/>
                          <a:ea typeface="+mn-ea"/>
                          <a:cs typeface="+mn-cs"/>
                        </a:rPr>
                        <a:t>Connections, Cultures</a:t>
                      </a:r>
                    </a:p>
                    <a:p>
                      <a:pPr marL="285750" lvl="0" indent="-285750">
                        <a:buFont typeface="Arial" charset="0"/>
                        <a:buChar char="•"/>
                      </a:pPr>
                      <a:r>
                        <a:rPr lang="en-US" sz="2000" kern="1200">
                          <a:solidFill>
                            <a:schemeClr val="dk1"/>
                          </a:solidFill>
                          <a:effectLst/>
                          <a:latin typeface="+mn-lt"/>
                          <a:ea typeface="+mn-ea"/>
                          <a:cs typeface="+mn-cs"/>
                        </a:rPr>
                        <a:t>Define curiosity and give examples from their own lives and from the texts they are reading </a:t>
                      </a:r>
                      <a:r>
                        <a:rPr lang="en-US" sz="2000" i="1" kern="1200">
                          <a:solidFill>
                            <a:srgbClr val="FF0000"/>
                          </a:solidFill>
                          <a:effectLst/>
                          <a:latin typeface="+mn-lt"/>
                          <a:ea typeface="+mn-ea"/>
                          <a:cs typeface="+mn-cs"/>
                        </a:rPr>
                        <a:t>Comparisons, Cultures</a:t>
                      </a:r>
                    </a:p>
                    <a:p>
                      <a:pPr marL="285750" lvl="0" indent="-285750">
                        <a:buFont typeface="Arial" charset="0"/>
                        <a:buChar char="•"/>
                      </a:pPr>
                      <a:r>
                        <a:rPr lang="en-US" sz="2000" kern="1200">
                          <a:solidFill>
                            <a:schemeClr val="dk1"/>
                          </a:solidFill>
                          <a:effectLst/>
                          <a:latin typeface="+mn-lt"/>
                          <a:ea typeface="+mn-ea"/>
                          <a:cs typeface="+mn-cs"/>
                        </a:rPr>
                        <a:t>Discuss why exploration is important to man and why failure is often part of exploration </a:t>
                      </a:r>
                      <a:r>
                        <a:rPr lang="en-US" sz="2000" i="1" kern="1200">
                          <a:solidFill>
                            <a:srgbClr val="FF0000"/>
                          </a:solidFill>
                          <a:effectLst/>
                          <a:latin typeface="+mn-lt"/>
                          <a:ea typeface="+mn-ea"/>
                          <a:cs typeface="+mn-cs"/>
                        </a:rPr>
                        <a:t>Connections</a:t>
                      </a:r>
                    </a:p>
                    <a:p>
                      <a:pPr marL="285750" indent="-285750">
                        <a:buFont typeface="Arial" charset="0"/>
                        <a:buChar char="•"/>
                      </a:pPr>
                      <a:r>
                        <a:rPr lang="en-US" sz="2000" kern="1200">
                          <a:solidFill>
                            <a:schemeClr val="dk1"/>
                          </a:solidFill>
                          <a:effectLst/>
                          <a:latin typeface="+mn-lt"/>
                          <a:ea typeface="+mn-ea"/>
                          <a:cs typeface="+mn-cs"/>
                        </a:rPr>
                        <a:t>Share information about a specific exploration giving details — who, what, when, why and result</a:t>
                      </a:r>
                      <a:r>
                        <a:rPr lang="en-US" sz="2000">
                          <a:effectLst/>
                        </a:rPr>
                        <a:t> </a:t>
                      </a:r>
                      <a:r>
                        <a:rPr lang="en-US" sz="2000" i="1">
                          <a:solidFill>
                            <a:srgbClr val="FF0000"/>
                          </a:solidFill>
                          <a:effectLst/>
                        </a:rPr>
                        <a:t>Communities</a:t>
                      </a:r>
                      <a:endParaRPr lang="en-US" sz="2000" b="1" i="1">
                        <a:solidFill>
                          <a:srgbClr val="FF0000"/>
                        </a:solidFill>
                      </a:endParaRPr>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505752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486C00E-B5AF-C244-898D-843455E74AE0}"/>
              </a:ext>
            </a:extLst>
          </p:cNvPr>
          <p:cNvSpPr>
            <a:spLocks noGrp="1"/>
          </p:cNvSpPr>
          <p:nvPr>
            <p:ph type="title"/>
          </p:nvPr>
        </p:nvSpPr>
        <p:spPr>
          <a:xfrm>
            <a:off x="862012" y="758024"/>
            <a:ext cx="10515600" cy="1325563"/>
          </a:xfrm>
        </p:spPr>
        <p:txBody>
          <a:bodyPr>
            <a:normAutofit/>
          </a:bodyPr>
          <a:lstStyle/>
          <a:p>
            <a:pPr algn="ctr"/>
            <a:r>
              <a:rPr lang="en-US" sz="3600" b="1">
                <a:solidFill>
                  <a:schemeClr val="bg1"/>
                </a:solidFill>
              </a:rPr>
              <a:t>What should learners know and be able to do by the end of the unit?</a:t>
            </a:r>
          </a:p>
        </p:txBody>
      </p:sp>
      <p:sp>
        <p:nvSpPr>
          <p:cNvPr id="3" name="Footer Placeholder 2">
            <a:extLst>
              <a:ext uri="{FF2B5EF4-FFF2-40B4-BE49-F238E27FC236}">
                <a16:creationId xmlns="" xmlns:a16="http://schemas.microsoft.com/office/drawing/2014/main" id="{DECF7224-FC6B-4B40-8106-364B085F07E5}"/>
              </a:ext>
            </a:extLst>
          </p:cNvPr>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4" name="Slide Number Placeholder 3">
            <a:extLst>
              <a:ext uri="{FF2B5EF4-FFF2-40B4-BE49-F238E27FC236}">
                <a16:creationId xmlns="" xmlns:a16="http://schemas.microsoft.com/office/drawing/2014/main" id="{DDB7BAEE-A48D-DF4A-BB82-6264AABC76ED}"/>
              </a:ext>
            </a:extLst>
          </p:cNvPr>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23</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6" name="Picture 5">
            <a:extLst>
              <a:ext uri="{FF2B5EF4-FFF2-40B4-BE49-F238E27FC236}">
                <a16:creationId xmlns="" xmlns:a16="http://schemas.microsoft.com/office/drawing/2014/main" id="{E42E81C8-9229-0644-BE64-6091A8F2A757}"/>
              </a:ext>
            </a:extLst>
          </p:cNvPr>
          <p:cNvPicPr>
            <a:picLocks noChangeAspect="1"/>
          </p:cNvPicPr>
          <p:nvPr/>
        </p:nvPicPr>
        <p:blipFill>
          <a:blip r:embed="rId2"/>
          <a:stretch>
            <a:fillRect/>
          </a:stretch>
        </p:blipFill>
        <p:spPr>
          <a:xfrm>
            <a:off x="838200" y="2888546"/>
            <a:ext cx="5181598" cy="2914649"/>
          </a:xfrm>
          <a:prstGeom prst="rect">
            <a:avLst/>
          </a:prstGeom>
        </p:spPr>
      </p:pic>
      <p:sp>
        <p:nvSpPr>
          <p:cNvPr id="7" name="Rectangle 6">
            <a:extLst>
              <a:ext uri="{FF2B5EF4-FFF2-40B4-BE49-F238E27FC236}">
                <a16:creationId xmlns="" xmlns:a16="http://schemas.microsoft.com/office/drawing/2014/main" id="{3F421BF4-8C1E-B549-8A57-74225F33F88C}"/>
              </a:ext>
            </a:extLst>
          </p:cNvPr>
          <p:cNvSpPr/>
          <p:nvPr/>
        </p:nvSpPr>
        <p:spPr>
          <a:xfrm>
            <a:off x="195944" y="146958"/>
            <a:ext cx="11821886" cy="6574517"/>
          </a:xfrm>
          <a:prstGeom prst="rect">
            <a:avLst/>
          </a:prstGeom>
          <a:noFill/>
          <a:ln w="76200">
            <a:solidFill>
              <a:srgbClr val="4573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 xmlns:a16="http://schemas.microsoft.com/office/drawing/2014/main" id="{A3B4B610-4674-8544-A392-A1051BFF760E}"/>
              </a:ext>
            </a:extLst>
          </p:cNvPr>
          <p:cNvSpPr txBox="1"/>
          <p:nvPr/>
        </p:nvSpPr>
        <p:spPr>
          <a:xfrm>
            <a:off x="6813826" y="2791599"/>
            <a:ext cx="4744761" cy="3108543"/>
          </a:xfrm>
          <a:prstGeom prst="rect">
            <a:avLst/>
          </a:prstGeom>
          <a:noFill/>
        </p:spPr>
        <p:txBody>
          <a:bodyPr wrap="square" rtlCol="0">
            <a:spAutoFit/>
          </a:bodyPr>
          <a:lstStyle/>
          <a:p>
            <a:r>
              <a:rPr lang="en-US" sz="2800" b="1">
                <a:solidFill>
                  <a:schemeClr val="bg1"/>
                </a:solidFill>
              </a:rPr>
              <a:t>Consider:</a:t>
            </a:r>
          </a:p>
          <a:p>
            <a:pPr marL="914400" lvl="1" indent="-457200">
              <a:buFont typeface="Arial" panose="020B0604020202020204" pitchFamily="34" charset="0"/>
              <a:buChar char="•"/>
            </a:pPr>
            <a:r>
              <a:rPr lang="en-US" sz="2800" b="1">
                <a:solidFill>
                  <a:schemeClr val="bg1"/>
                </a:solidFill>
              </a:rPr>
              <a:t>The 3 modes of communication</a:t>
            </a:r>
          </a:p>
          <a:p>
            <a:pPr marL="914400" lvl="1" indent="-457200">
              <a:buFont typeface="Arial" panose="020B0604020202020204" pitchFamily="34" charset="0"/>
              <a:buChar char="•"/>
            </a:pPr>
            <a:r>
              <a:rPr lang="en-US" sz="2800" b="1">
                <a:solidFill>
                  <a:schemeClr val="bg1"/>
                </a:solidFill>
              </a:rPr>
              <a:t>Cultures</a:t>
            </a:r>
          </a:p>
          <a:p>
            <a:pPr marL="914400" lvl="1" indent="-457200">
              <a:buFont typeface="Arial" panose="020B0604020202020204" pitchFamily="34" charset="0"/>
              <a:buChar char="•"/>
            </a:pPr>
            <a:r>
              <a:rPr lang="en-US" sz="2800" b="1">
                <a:solidFill>
                  <a:schemeClr val="bg1"/>
                </a:solidFill>
              </a:rPr>
              <a:t>Connections</a:t>
            </a:r>
          </a:p>
          <a:p>
            <a:pPr marL="914400" lvl="1" indent="-457200">
              <a:buFont typeface="Arial" panose="020B0604020202020204" pitchFamily="34" charset="0"/>
              <a:buChar char="•"/>
            </a:pPr>
            <a:r>
              <a:rPr lang="en-US" sz="2800" b="1">
                <a:solidFill>
                  <a:schemeClr val="bg1"/>
                </a:solidFill>
              </a:rPr>
              <a:t>Comparisons</a:t>
            </a:r>
          </a:p>
          <a:p>
            <a:pPr marL="914400" lvl="1" indent="-457200">
              <a:buFont typeface="Arial" panose="020B0604020202020204" pitchFamily="34" charset="0"/>
              <a:buChar char="•"/>
            </a:pPr>
            <a:r>
              <a:rPr lang="en-US" sz="2800" b="1">
                <a:solidFill>
                  <a:schemeClr val="bg1"/>
                </a:solidFill>
              </a:rPr>
              <a:t>Communities</a:t>
            </a:r>
          </a:p>
        </p:txBody>
      </p:sp>
    </p:spTree>
    <p:extLst>
      <p:ext uri="{BB962C8B-B14F-4D97-AF65-F5344CB8AC3E}">
        <p14:creationId xmlns:p14="http://schemas.microsoft.com/office/powerpoint/2010/main" val="14621223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solidFill>
                  <a:prstClr val="white"/>
                </a:solidFill>
              </a:rPr>
              <a:t>ACTFL Workshop CPS April 2018 - Terrill</a:t>
            </a:r>
            <a:endParaRPr lang="en-US" dirty="0">
              <a:solidFill>
                <a:prstClr val="white"/>
              </a:solidFill>
            </a:endParaRPr>
          </a:p>
        </p:txBody>
      </p:sp>
      <p:sp>
        <p:nvSpPr>
          <p:cNvPr id="3" name="TextBox 2"/>
          <p:cNvSpPr txBox="1"/>
          <p:nvPr/>
        </p:nvSpPr>
        <p:spPr>
          <a:xfrm>
            <a:off x="9989067" y="32038"/>
            <a:ext cx="2103120" cy="400110"/>
          </a:xfrm>
          <a:prstGeom prst="rect">
            <a:avLst/>
          </a:prstGeom>
          <a:solidFill>
            <a:schemeClr val="tx1"/>
          </a:solidFill>
        </p:spPr>
        <p:txBody>
          <a:bodyPr wrap="square" rtlCol="0">
            <a:spAutoFit/>
          </a:bodyPr>
          <a:lstStyle/>
          <a:p>
            <a:pPr algn="ctr" defTabSz="457200"/>
            <a:r>
              <a:rPr lang="en-US" sz="2000" dirty="0">
                <a:solidFill>
                  <a:schemeClr val="bg1"/>
                </a:solidFill>
              </a:rPr>
              <a:t>Page 15</a:t>
            </a:r>
          </a:p>
        </p:txBody>
      </p:sp>
      <p:sp>
        <p:nvSpPr>
          <p:cNvPr id="2" name="Content Placeholder 1"/>
          <p:cNvSpPr>
            <a:spLocks noGrp="1"/>
          </p:cNvSpPr>
          <p:nvPr>
            <p:ph idx="1"/>
          </p:nvPr>
        </p:nvSpPr>
        <p:spPr>
          <a:xfrm>
            <a:off x="4612942" y="1313590"/>
            <a:ext cx="7027459" cy="5203060"/>
          </a:xfrm>
          <a:solidFill>
            <a:schemeClr val="accent1">
              <a:lumMod val="20000"/>
              <a:lumOff val="80000"/>
            </a:schemeClr>
          </a:solidFill>
        </p:spPr>
        <p:txBody>
          <a:bodyPr anchor="ctr">
            <a:normAutofit/>
          </a:bodyPr>
          <a:lstStyle/>
          <a:p>
            <a:r>
              <a:rPr lang="en-US" dirty="0"/>
              <a:t>These tasks allow learners to demonstrate how well they have met the goals of the unit. </a:t>
            </a:r>
          </a:p>
          <a:p>
            <a:r>
              <a:rPr lang="en-US" dirty="0"/>
              <a:t>The tasks can be integrated throughout the unit. </a:t>
            </a:r>
          </a:p>
          <a:p>
            <a:r>
              <a:rPr lang="en-US" dirty="0"/>
              <a:t>Consider multiple Interpretive tasks to address reading and listening  and viewing.</a:t>
            </a:r>
          </a:p>
          <a:p>
            <a:r>
              <a:rPr lang="en-US" dirty="0"/>
              <a:t>The Interpretive tasks inform the content of the Presentational and Interpersonal tasks. </a:t>
            </a:r>
          </a:p>
          <a:p>
            <a:r>
              <a:rPr lang="en-US" dirty="0"/>
              <a:t>Incorporate 21st Century Learning (Communication, Collaboration, Creativity, Critical Thinking). </a:t>
            </a:r>
          </a:p>
        </p:txBody>
      </p:sp>
      <p:pic>
        <p:nvPicPr>
          <p:cNvPr id="7" name="Picture 6"/>
          <p:cNvPicPr>
            <a:picLocks noChangeAspect="1"/>
          </p:cNvPicPr>
          <p:nvPr/>
        </p:nvPicPr>
        <p:blipFill>
          <a:blip r:embed="rId2"/>
          <a:stretch>
            <a:fillRect/>
          </a:stretch>
        </p:blipFill>
        <p:spPr>
          <a:xfrm>
            <a:off x="298028" y="2426680"/>
            <a:ext cx="3969172" cy="2976879"/>
          </a:xfrm>
          <a:prstGeom prst="rect">
            <a:avLst/>
          </a:prstGeom>
        </p:spPr>
      </p:pic>
      <p:sp>
        <p:nvSpPr>
          <p:cNvPr id="4" name="Slide Number Placeholder 3"/>
          <p:cNvSpPr>
            <a:spLocks noGrp="1"/>
          </p:cNvSpPr>
          <p:nvPr>
            <p:ph type="sldNum" sz="quarter" idx="12"/>
          </p:nvPr>
        </p:nvSpPr>
        <p:spPr/>
        <p:txBody>
          <a:bodyPr/>
          <a:lstStyle/>
          <a:p>
            <a:fld id="{539D500B-731B-C041-A399-EB03800DC922}" type="slidenum">
              <a:rPr lang="uk-UA"/>
              <a:t>24</a:t>
            </a:fld>
            <a:endParaRPr lang="uk-UA" dirty="0"/>
          </a:p>
        </p:txBody>
      </p:sp>
      <p:sp>
        <p:nvSpPr>
          <p:cNvPr id="6" name="Title 5"/>
          <p:cNvSpPr>
            <a:spLocks noGrp="1"/>
          </p:cNvSpPr>
          <p:nvPr>
            <p:ph type="title"/>
          </p:nvPr>
        </p:nvSpPr>
        <p:spPr/>
        <p:txBody>
          <a:bodyPr/>
          <a:lstStyle/>
          <a:p>
            <a:pPr algn="ctr"/>
            <a:r>
              <a:rPr lang="en-US" b="1" dirty="0"/>
              <a:t>Summative Performance Assessment Tasks</a:t>
            </a:r>
            <a:endParaRPr lang="en-US" b="1"/>
          </a:p>
        </p:txBody>
      </p:sp>
    </p:spTree>
    <p:extLst>
      <p:ext uri="{BB962C8B-B14F-4D97-AF65-F5344CB8AC3E}">
        <p14:creationId xmlns:p14="http://schemas.microsoft.com/office/powerpoint/2010/main" val="19633462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2" name="Group 1"/>
          <p:cNvGrpSpPr/>
          <p:nvPr/>
        </p:nvGrpSpPr>
        <p:grpSpPr>
          <a:xfrm>
            <a:off x="227968" y="1760171"/>
            <a:ext cx="11848586" cy="4755677"/>
            <a:chOff x="227968" y="1760171"/>
            <a:chExt cx="11848586" cy="4755677"/>
          </a:xfrm>
        </p:grpSpPr>
        <p:sp>
          <p:nvSpPr>
            <p:cNvPr id="16" name="Rectangular Callout 15">
              <a:extLst>
                <a:ext uri="{FF2B5EF4-FFF2-40B4-BE49-F238E27FC236}">
                  <a16:creationId xmlns="" xmlns:a16="http://schemas.microsoft.com/office/drawing/2014/main" id="{DF109620-EF82-424E-AB09-DBCB4270A0B4}"/>
                </a:ext>
              </a:extLst>
            </p:cNvPr>
            <p:cNvSpPr/>
            <p:nvPr/>
          </p:nvSpPr>
          <p:spPr>
            <a:xfrm>
              <a:off x="227968" y="1760171"/>
              <a:ext cx="5076333" cy="880868"/>
            </a:xfrm>
            <a:prstGeom prst="wedgeRectCallout">
              <a:avLst>
                <a:gd name="adj1" fmla="val -7565"/>
                <a:gd name="adj2" fmla="val 83744"/>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Re-phrasing chunks; retelling; predicting; and using structural clues </a:t>
              </a:r>
            </a:p>
          </p:txBody>
        </p:sp>
        <p:sp>
          <p:nvSpPr>
            <p:cNvPr id="20" name="Rectangular Callout 19">
              <a:extLst>
                <a:ext uri="{FF2B5EF4-FFF2-40B4-BE49-F238E27FC236}">
                  <a16:creationId xmlns="" xmlns:a16="http://schemas.microsoft.com/office/drawing/2014/main" id="{9D71C466-D075-E446-B480-739A001B9E00}"/>
                </a:ext>
              </a:extLst>
            </p:cNvPr>
            <p:cNvSpPr/>
            <p:nvPr/>
          </p:nvSpPr>
          <p:spPr>
            <a:xfrm>
              <a:off x="5614836" y="1782257"/>
              <a:ext cx="3398711" cy="1390101"/>
            </a:xfrm>
            <a:prstGeom prst="wedgeRectCallout">
              <a:avLst>
                <a:gd name="adj1" fmla="val -10061"/>
                <a:gd name="adj2" fmla="val 75057"/>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Familiar words in new context; and new words in a familiar context</a:t>
              </a:r>
            </a:p>
          </p:txBody>
        </p:sp>
        <p:sp>
          <p:nvSpPr>
            <p:cNvPr id="25" name="Rectangular Callout 24">
              <a:extLst>
                <a:ext uri="{FF2B5EF4-FFF2-40B4-BE49-F238E27FC236}">
                  <a16:creationId xmlns="" xmlns:a16="http://schemas.microsoft.com/office/drawing/2014/main" id="{F86B2FEA-E9D7-624D-8308-5E4D6A3B93AB}"/>
                </a:ext>
              </a:extLst>
            </p:cNvPr>
            <p:cNvSpPr/>
            <p:nvPr/>
          </p:nvSpPr>
          <p:spPr>
            <a:xfrm>
              <a:off x="5121024" y="5422865"/>
              <a:ext cx="2806017" cy="1092983"/>
            </a:xfrm>
            <a:prstGeom prst="wedgeRectCallout">
              <a:avLst>
                <a:gd name="adj1" fmla="val 5967"/>
                <a:gd name="adj2" fmla="val -90475"/>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Context-driven understanding (gist)</a:t>
              </a:r>
            </a:p>
          </p:txBody>
        </p:sp>
        <p:sp>
          <p:nvSpPr>
            <p:cNvPr id="26" name="Rectangular Callout 25">
              <a:extLst>
                <a:ext uri="{FF2B5EF4-FFF2-40B4-BE49-F238E27FC236}">
                  <a16:creationId xmlns="" xmlns:a16="http://schemas.microsoft.com/office/drawing/2014/main" id="{9C93721E-63B0-4E41-98B3-65B1D161690B}"/>
                </a:ext>
              </a:extLst>
            </p:cNvPr>
            <p:cNvSpPr/>
            <p:nvPr/>
          </p:nvSpPr>
          <p:spPr>
            <a:xfrm>
              <a:off x="227968" y="5303325"/>
              <a:ext cx="3204941" cy="1104121"/>
            </a:xfrm>
            <a:prstGeom prst="wedgeRectCallout">
              <a:avLst>
                <a:gd name="adj1" fmla="val 70305"/>
                <a:gd name="adj2" fmla="val -51116"/>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Using the author’s perspective and cultural perspective</a:t>
              </a:r>
            </a:p>
          </p:txBody>
        </p:sp>
        <p:sp>
          <p:nvSpPr>
            <p:cNvPr id="27" name="Rectangular Callout 26">
              <a:extLst>
                <a:ext uri="{FF2B5EF4-FFF2-40B4-BE49-F238E27FC236}">
                  <a16:creationId xmlns="" xmlns:a16="http://schemas.microsoft.com/office/drawing/2014/main" id="{C30B9327-B0A6-EF4B-B6F8-D9CD3DC2EEE4}"/>
                </a:ext>
              </a:extLst>
            </p:cNvPr>
            <p:cNvSpPr/>
            <p:nvPr/>
          </p:nvSpPr>
          <p:spPr>
            <a:xfrm>
              <a:off x="9881994" y="1837609"/>
              <a:ext cx="2194560" cy="1913256"/>
            </a:xfrm>
            <a:prstGeom prst="wedgeRectCallout">
              <a:avLst>
                <a:gd name="adj1" fmla="val -78791"/>
                <a:gd name="adj2" fmla="val -39514"/>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Whole picture; mediating meaning with the text; a focused task</a:t>
              </a:r>
            </a:p>
          </p:txBody>
        </p:sp>
      </p:grpSp>
      <p:pic>
        <p:nvPicPr>
          <p:cNvPr id="34" name="Picture 33">
            <a:extLst>
              <a:ext uri="{FF2B5EF4-FFF2-40B4-BE49-F238E27FC236}">
                <a16:creationId xmlns="" xmlns:a16="http://schemas.microsoft.com/office/drawing/2014/main" id="{C5FED9CE-DF33-9C43-9169-9E6CC34B90A3}"/>
              </a:ext>
            </a:extLst>
          </p:cNvPr>
          <p:cNvPicPr>
            <a:picLocks noChangeAspect="1"/>
          </p:cNvPicPr>
          <p:nvPr/>
        </p:nvPicPr>
        <p:blipFill>
          <a:blip r:embed="rId3"/>
          <a:stretch>
            <a:fillRect/>
          </a:stretch>
        </p:blipFill>
        <p:spPr>
          <a:xfrm>
            <a:off x="599701" y="3172358"/>
            <a:ext cx="2951106" cy="1814635"/>
          </a:xfrm>
          <a:prstGeom prst="rect">
            <a:avLst/>
          </a:prstGeom>
          <a:ln>
            <a:solidFill>
              <a:srgbClr val="343882"/>
            </a:solidFill>
          </a:ln>
        </p:spPr>
      </p:pic>
      <p:pic>
        <p:nvPicPr>
          <p:cNvPr id="35" name="Picture 34">
            <a:extLst>
              <a:ext uri="{FF2B5EF4-FFF2-40B4-BE49-F238E27FC236}">
                <a16:creationId xmlns="" xmlns:a16="http://schemas.microsoft.com/office/drawing/2014/main" id="{45DFCED5-6CA7-AB4E-80E5-40E6FFBD30E6}"/>
              </a:ext>
            </a:extLst>
          </p:cNvPr>
          <p:cNvPicPr>
            <a:picLocks noChangeAspect="1"/>
          </p:cNvPicPr>
          <p:nvPr/>
        </p:nvPicPr>
        <p:blipFill>
          <a:blip r:embed="rId4"/>
          <a:stretch>
            <a:fillRect/>
          </a:stretch>
        </p:blipFill>
        <p:spPr>
          <a:xfrm>
            <a:off x="8606118" y="4206045"/>
            <a:ext cx="3046659" cy="2032706"/>
          </a:xfrm>
          <a:prstGeom prst="rect">
            <a:avLst/>
          </a:prstGeom>
          <a:ln>
            <a:solidFill>
              <a:srgbClr val="343882"/>
            </a:solidFill>
          </a:ln>
        </p:spPr>
      </p:pic>
      <p:pic>
        <p:nvPicPr>
          <p:cNvPr id="36" name="Picture 35">
            <a:extLst>
              <a:ext uri="{FF2B5EF4-FFF2-40B4-BE49-F238E27FC236}">
                <a16:creationId xmlns="" xmlns:a16="http://schemas.microsoft.com/office/drawing/2014/main" id="{792B94A7-A210-6745-A932-625580FD4FCF}"/>
              </a:ext>
            </a:extLst>
          </p:cNvPr>
          <p:cNvPicPr>
            <a:picLocks noChangeAspect="1"/>
          </p:cNvPicPr>
          <p:nvPr/>
        </p:nvPicPr>
        <p:blipFill>
          <a:blip r:embed="rId5"/>
          <a:stretch>
            <a:fillRect/>
          </a:stretch>
        </p:blipFill>
        <p:spPr>
          <a:xfrm>
            <a:off x="4554061" y="3556782"/>
            <a:ext cx="2693904" cy="1616343"/>
          </a:xfrm>
          <a:prstGeom prst="rect">
            <a:avLst/>
          </a:prstGeom>
          <a:ln>
            <a:solidFill>
              <a:srgbClr val="343882"/>
            </a:solidFill>
          </a:ln>
        </p:spPr>
      </p:pic>
      <p:sp>
        <p:nvSpPr>
          <p:cNvPr id="8" name="Title 7"/>
          <p:cNvSpPr>
            <a:spLocks noGrp="1"/>
          </p:cNvSpPr>
          <p:nvPr>
            <p:ph type="title"/>
          </p:nvPr>
        </p:nvSpPr>
        <p:spPr>
          <a:xfrm>
            <a:off x="720142" y="-159859"/>
            <a:ext cx="10515600" cy="1325563"/>
          </a:xfrm>
        </p:spPr>
        <p:txBody>
          <a:bodyPr/>
          <a:lstStyle/>
          <a:p>
            <a:pPr lvl="0" algn="ctr"/>
            <a:r>
              <a:rPr lang="en-US" b="1" dirty="0">
                <a:latin typeface="Corbel" charset="0"/>
                <a:ea typeface="Corbel" charset="0"/>
                <a:cs typeface="Corbel" charset="0"/>
              </a:rPr>
              <a:t>Interpretive Mode</a:t>
            </a:r>
            <a:endParaRPr lang="en-US" dirty="0">
              <a:latin typeface="Corbel" charset="0"/>
              <a:ea typeface="Corbel" charset="0"/>
              <a:cs typeface="Corbel" charset="0"/>
            </a:endParaRPr>
          </a:p>
        </p:txBody>
      </p:sp>
      <p:sp>
        <p:nvSpPr>
          <p:cNvPr id="28" name="Title 7"/>
          <p:cNvSpPr txBox="1">
            <a:spLocks/>
          </p:cNvSpPr>
          <p:nvPr/>
        </p:nvSpPr>
        <p:spPr>
          <a:xfrm>
            <a:off x="720142" y="74222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latin typeface="Corbel" charset="0"/>
                <a:ea typeface="Corbel" charset="0"/>
                <a:cs typeface="Corbel" charset="0"/>
              </a:rPr>
              <a:t>Learners understand, interpret, and analyze what is heard, read or viewed on a variety of topics. </a:t>
            </a:r>
          </a:p>
          <a:p>
            <a:pPr algn="ctr"/>
            <a:endParaRPr lang="en-US" sz="2800" dirty="0">
              <a:latin typeface="Corbel" charset="0"/>
              <a:ea typeface="Corbel" charset="0"/>
              <a:cs typeface="Corbel" charset="0"/>
            </a:endParaRPr>
          </a:p>
        </p:txBody>
      </p:sp>
      <p:sp>
        <p:nvSpPr>
          <p:cNvPr id="9" name="Footer Placeholder 8"/>
          <p:cNvSpPr>
            <a:spLocks noGrp="1"/>
          </p:cNvSpPr>
          <p:nvPr>
            <p:ph type="ftr" sz="quarter" idx="11"/>
          </p:nvPr>
        </p:nvSpPr>
        <p:spPr>
          <a:xfrm>
            <a:off x="4088905" y="6500676"/>
            <a:ext cx="4114800" cy="365125"/>
          </a:xfrm>
        </p:spPr>
        <p:txBody>
          <a:bodyPr/>
          <a:lstStyle/>
          <a:p>
            <a:r>
              <a:rPr lang="en-US"/>
              <a:t>ACTFL Workshop CPS April 2018 - Terrill</a:t>
            </a:r>
          </a:p>
        </p:txBody>
      </p:sp>
      <p:sp>
        <p:nvSpPr>
          <p:cNvPr id="10" name="Slide Number Placeholder 9"/>
          <p:cNvSpPr>
            <a:spLocks noGrp="1"/>
          </p:cNvSpPr>
          <p:nvPr>
            <p:ph type="sldNum" sz="quarter" idx="12"/>
          </p:nvPr>
        </p:nvSpPr>
        <p:spPr/>
        <p:txBody>
          <a:bodyPr/>
          <a:lstStyle/>
          <a:p>
            <a:fld id="{0607E1EB-901A-6849-9841-1183CB806B04}" type="slidenum">
              <a:t>25</a:t>
            </a:fld>
            <a:endParaRPr lang="en-US"/>
          </a:p>
        </p:txBody>
      </p:sp>
    </p:spTree>
    <p:extLst>
      <p:ext uri="{BB962C8B-B14F-4D97-AF65-F5344CB8AC3E}">
        <p14:creationId xmlns:p14="http://schemas.microsoft.com/office/powerpoint/2010/main" val="19858175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DAE3F4"/>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760341" y="151124"/>
            <a:ext cx="10447591" cy="702234"/>
          </a:xfrm>
        </p:spPr>
        <p:txBody>
          <a:bodyPr>
            <a:normAutofit/>
          </a:bodyPr>
          <a:lstStyle/>
          <a:p>
            <a:pPr algn="ctr"/>
            <a:r>
              <a:rPr lang="en-US" dirty="0">
                <a:solidFill>
                  <a:schemeClr val="tx1"/>
                </a:solidFill>
                <a:latin typeface="Corbel" charset="0"/>
                <a:ea typeface="Corbel" charset="0"/>
                <a:cs typeface="Corbel" charset="0"/>
              </a:rPr>
              <a:t>Authentic Text</a:t>
            </a:r>
            <a:endParaRPr lang="en-US">
              <a:latin typeface="Corbel" charset="0"/>
              <a:ea typeface="Corbel" charset="0"/>
              <a:cs typeface="Corbel" charset="0"/>
            </a:endParaRPr>
          </a:p>
        </p:txBody>
      </p:sp>
      <p:sp>
        <p:nvSpPr>
          <p:cNvPr id="2" name="Footer Placeholder 1"/>
          <p:cNvSpPr>
            <a:spLocks noGrp="1"/>
          </p:cNvSpPr>
          <p:nvPr>
            <p:ph type="ftr" sz="quarter" idx="11"/>
          </p:nvPr>
        </p:nvSpPr>
        <p:spPr/>
        <p:txBody>
          <a:bodyPr/>
          <a:lstStyle/>
          <a:p>
            <a:r>
              <a:rPr lang="en-US"/>
              <a:t>ACTFL Workshop CPS April 2018 - Terrill</a:t>
            </a:r>
          </a:p>
        </p:txBody>
      </p:sp>
      <p:sp>
        <p:nvSpPr>
          <p:cNvPr id="3" name="Slide Number Placeholder 2"/>
          <p:cNvSpPr>
            <a:spLocks noGrp="1"/>
          </p:cNvSpPr>
          <p:nvPr>
            <p:ph type="sldNum" sz="quarter" idx="12"/>
          </p:nvPr>
        </p:nvSpPr>
        <p:spPr/>
        <p:txBody>
          <a:bodyPr/>
          <a:lstStyle/>
          <a:p>
            <a:fld id="{0607E1EB-901A-6849-9841-1183CB806B04}" type="slidenum">
              <a:t>26</a:t>
            </a:fld>
            <a:endParaRPr lang="en-US"/>
          </a:p>
        </p:txBody>
      </p:sp>
      <p:pic>
        <p:nvPicPr>
          <p:cNvPr id="7" name="Picture 6"/>
          <p:cNvPicPr>
            <a:picLocks noChangeAspect="1"/>
          </p:cNvPicPr>
          <p:nvPr/>
        </p:nvPicPr>
        <p:blipFill>
          <a:blip r:embed="rId3"/>
          <a:stretch>
            <a:fillRect/>
          </a:stretch>
        </p:blipFill>
        <p:spPr>
          <a:xfrm>
            <a:off x="309215" y="2519885"/>
            <a:ext cx="5815088" cy="3270987"/>
          </a:xfrm>
          <a:prstGeom prst="rect">
            <a:avLst/>
          </a:prstGeom>
        </p:spPr>
      </p:pic>
      <p:sp>
        <p:nvSpPr>
          <p:cNvPr id="9" name="TextBox 8"/>
          <p:cNvSpPr txBox="1"/>
          <p:nvPr/>
        </p:nvSpPr>
        <p:spPr>
          <a:xfrm>
            <a:off x="6309360" y="2601476"/>
            <a:ext cx="5669280" cy="3754874"/>
          </a:xfrm>
          <a:prstGeom prst="rect">
            <a:avLst/>
          </a:prstGeom>
          <a:noFill/>
        </p:spPr>
        <p:txBody>
          <a:bodyPr wrap="square" rtlCol="0">
            <a:spAutoFit/>
          </a:bodyPr>
          <a:lstStyle/>
          <a:p>
            <a:r>
              <a:rPr lang="en-US" sz="2400">
                <a:latin typeface="Corbel" charset="0"/>
                <a:ea typeface="Corbel" charset="0"/>
                <a:cs typeface="Corbel" charset="0"/>
              </a:rPr>
              <a:t>Morceaux de fusée ou satellites en fin de vie, des milliers d’objets flottent dans l’espace autour de notre planète. Il faut désormais ajouter une Tesla envoyée le 6 février via la fusée Falcon Heavy, qui diffuse en boucle </a:t>
            </a:r>
            <a:r>
              <a:rPr lang="en-US" sz="2400" i="1">
                <a:latin typeface="Corbel" charset="0"/>
                <a:ea typeface="Corbel" charset="0"/>
                <a:cs typeface="Corbel" charset="0"/>
              </a:rPr>
              <a:t>Space Oddity</a:t>
            </a:r>
            <a:r>
              <a:rPr lang="en-US" sz="2400">
                <a:latin typeface="Corbel" charset="0"/>
                <a:ea typeface="Corbel" charset="0"/>
                <a:cs typeface="Corbel" charset="0"/>
              </a:rPr>
              <a:t> de David Bowie et dans laquelle a pris place un mannequin surnommé Starman.</a:t>
            </a:r>
          </a:p>
          <a:p>
            <a:endParaRPr lang="en-US">
              <a:latin typeface="Corbel" charset="0"/>
              <a:ea typeface="Corbel" charset="0"/>
              <a:cs typeface="Corbel" charset="0"/>
            </a:endParaRPr>
          </a:p>
          <a:p>
            <a:pPr algn="r"/>
            <a:r>
              <a:rPr lang="en-US" sz="1400">
                <a:latin typeface="Corbel" charset="0"/>
                <a:ea typeface="Corbel" charset="0"/>
                <a:cs typeface="Corbel" charset="0"/>
              </a:rPr>
              <a:t>https://www.20minutes.fr/sciences/2225039-20180221-space-x-tesla-espace-elon-musk-pourrait-jour-retomber-terre#&amp;gid=1&amp;pid=1</a:t>
            </a:r>
          </a:p>
        </p:txBody>
      </p:sp>
      <p:grpSp>
        <p:nvGrpSpPr>
          <p:cNvPr id="16" name="Group 15"/>
          <p:cNvGrpSpPr/>
          <p:nvPr/>
        </p:nvGrpSpPr>
        <p:grpSpPr>
          <a:xfrm>
            <a:off x="309215" y="2663578"/>
            <a:ext cx="6000145" cy="4032284"/>
            <a:chOff x="309215" y="2519885"/>
            <a:chExt cx="6000145" cy="4032284"/>
          </a:xfrm>
        </p:grpSpPr>
        <p:sp>
          <p:nvSpPr>
            <p:cNvPr id="8" name="TextBox 7"/>
            <p:cNvSpPr txBox="1"/>
            <p:nvPr/>
          </p:nvSpPr>
          <p:spPr>
            <a:xfrm>
              <a:off x="4331269" y="2519885"/>
              <a:ext cx="1720343" cy="307777"/>
            </a:xfrm>
            <a:prstGeom prst="rect">
              <a:avLst/>
            </a:prstGeom>
            <a:noFill/>
          </p:spPr>
          <p:txBody>
            <a:bodyPr wrap="none" rtlCol="0">
              <a:spAutoFit/>
            </a:bodyPr>
            <a:lstStyle/>
            <a:p>
              <a:r>
                <a:rPr lang="en-US" sz="1400">
                  <a:solidFill>
                    <a:schemeClr val="bg1"/>
                  </a:solidFill>
                  <a:latin typeface="Corbel" charset="0"/>
                  <a:ea typeface="Corbel" charset="0"/>
                  <a:cs typeface="Corbel" charset="0"/>
                </a:rPr>
                <a:t>wikimedia commons</a:t>
              </a:r>
            </a:p>
          </p:txBody>
        </p:sp>
        <p:sp>
          <p:nvSpPr>
            <p:cNvPr id="10" name="TextBox 9"/>
            <p:cNvSpPr txBox="1"/>
            <p:nvPr/>
          </p:nvSpPr>
          <p:spPr>
            <a:xfrm>
              <a:off x="309215" y="5690395"/>
              <a:ext cx="6000145" cy="861774"/>
            </a:xfrm>
            <a:prstGeom prst="rect">
              <a:avLst/>
            </a:prstGeom>
            <a:noFill/>
          </p:spPr>
          <p:txBody>
            <a:bodyPr wrap="square" rtlCol="0">
              <a:spAutoFit/>
            </a:bodyPr>
            <a:lstStyle/>
            <a:p>
              <a:r>
                <a:rPr lang="en-US" sz="1600">
                  <a:effectLst/>
                  <a:latin typeface="Corbel" charset="0"/>
                  <a:ea typeface="Corbel" charset="0"/>
                  <a:cs typeface="Corbel" charset="0"/>
                </a:rPr>
                <a:t>Le 6 février 2018, une fusée Falcon Heavy de SpaceX a mis en orbite une voiture de Tesla qui voyagera au-delà de Mars. — </a:t>
              </a:r>
              <a:r>
                <a:rPr lang="en-US" sz="1600" i="1">
                  <a:effectLst/>
                  <a:latin typeface="Corbel" charset="0"/>
                  <a:ea typeface="Corbel" charset="0"/>
                  <a:cs typeface="Corbel" charset="0"/>
                </a:rPr>
                <a:t>SPACEX</a:t>
              </a:r>
            </a:p>
            <a:p>
              <a:endParaRPr lang="en-US">
                <a:effectLst/>
                <a:latin typeface="Corbel" charset="0"/>
                <a:ea typeface="Corbel" charset="0"/>
                <a:cs typeface="Corbel" charset="0"/>
              </a:endParaRPr>
            </a:p>
          </p:txBody>
        </p:sp>
      </p:grpSp>
      <p:sp>
        <p:nvSpPr>
          <p:cNvPr id="12" name="Content Placeholder 2"/>
          <p:cNvSpPr txBox="1">
            <a:spLocks/>
          </p:cNvSpPr>
          <p:nvPr/>
        </p:nvSpPr>
        <p:spPr>
          <a:xfrm>
            <a:off x="444991" y="802506"/>
            <a:ext cx="11358623" cy="409481"/>
          </a:xfrm>
          <a:prstGeom prst="rect">
            <a:avLst/>
          </a:prstGeom>
        </p:spPr>
        <p:txBody>
          <a:bodyPr anchor="t">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600"/>
              </a:spcBef>
              <a:buFont typeface="Arial"/>
              <a:buNone/>
            </a:pPr>
            <a:r>
              <a:rPr lang="en-US" sz="2400" b="1" dirty="0">
                <a:latin typeface="Corbel" charset="0"/>
                <a:ea typeface="Corbel" charset="0"/>
                <a:cs typeface="Corbel" charset="0"/>
              </a:rPr>
              <a:t>Texts written by speakers of the target language for native speakers of the language</a:t>
            </a:r>
          </a:p>
        </p:txBody>
      </p:sp>
      <p:sp>
        <p:nvSpPr>
          <p:cNvPr id="13" name="Rounded Rectangle 12"/>
          <p:cNvSpPr/>
          <p:nvPr/>
        </p:nvSpPr>
        <p:spPr>
          <a:xfrm>
            <a:off x="706942" y="1355680"/>
            <a:ext cx="2821578" cy="8954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Corbel" charset="0"/>
                <a:ea typeface="Corbel" charset="0"/>
                <a:cs typeface="Corbel" charset="0"/>
              </a:rPr>
              <a:t>Real-world</a:t>
            </a:r>
          </a:p>
        </p:txBody>
      </p:sp>
      <p:sp>
        <p:nvSpPr>
          <p:cNvPr id="14" name="Rounded Rectangle 13"/>
          <p:cNvSpPr/>
          <p:nvPr/>
        </p:nvSpPr>
        <p:spPr>
          <a:xfrm>
            <a:off x="3921445" y="1355680"/>
            <a:ext cx="2821578" cy="8954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Corbel" charset="0"/>
                <a:ea typeface="Corbel" charset="0"/>
                <a:cs typeface="Corbel" charset="0"/>
              </a:rPr>
              <a:t>Culture-rich</a:t>
            </a:r>
          </a:p>
        </p:txBody>
      </p:sp>
      <p:sp>
        <p:nvSpPr>
          <p:cNvPr id="15" name="Rounded Rectangle 14"/>
          <p:cNvSpPr/>
          <p:nvPr/>
        </p:nvSpPr>
        <p:spPr>
          <a:xfrm>
            <a:off x="7004959" y="1355680"/>
            <a:ext cx="4298767" cy="8954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Corbel" charset="0"/>
                <a:ea typeface="Corbel" charset="0"/>
                <a:cs typeface="Corbel" charset="0"/>
              </a:rPr>
              <a:t>Models of correct language</a:t>
            </a:r>
          </a:p>
        </p:txBody>
      </p:sp>
    </p:spTree>
    <p:extLst>
      <p:ext uri="{BB962C8B-B14F-4D97-AF65-F5344CB8AC3E}">
        <p14:creationId xmlns:p14="http://schemas.microsoft.com/office/powerpoint/2010/main" val="7577385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DAE3F4"/>
        </a:solidFill>
        <a:effectLst/>
      </p:bgPr>
    </p:bg>
    <p:spTree>
      <p:nvGrpSpPr>
        <p:cNvPr id="1" name=""/>
        <p:cNvGrpSpPr/>
        <p:nvPr/>
      </p:nvGrpSpPr>
      <p:grpSpPr>
        <a:xfrm>
          <a:off x="0" y="0"/>
          <a:ext cx="0" cy="0"/>
          <a:chOff x="0" y="0"/>
          <a:chExt cx="0" cy="0"/>
        </a:xfrm>
      </p:grpSpPr>
      <p:sp>
        <p:nvSpPr>
          <p:cNvPr id="25" name="Text Placeholder 3">
            <a:extLst>
              <a:ext uri="{FF2B5EF4-FFF2-40B4-BE49-F238E27FC236}">
                <a16:creationId xmlns="" xmlns:a16="http://schemas.microsoft.com/office/drawing/2014/main" id="{4B6E7125-C519-6F46-8B2C-448EFFF26FF6}"/>
              </a:ext>
            </a:extLst>
          </p:cNvPr>
          <p:cNvSpPr txBox="1">
            <a:spLocks/>
          </p:cNvSpPr>
          <p:nvPr/>
        </p:nvSpPr>
        <p:spPr>
          <a:xfrm>
            <a:off x="255291" y="706094"/>
            <a:ext cx="11543219" cy="908566"/>
          </a:xfrm>
          <a:prstGeom prst="rect">
            <a:avLst/>
          </a:prstGeom>
          <a:effectLst/>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dirty="0">
                <a:solidFill>
                  <a:schemeClr val="bg1"/>
                </a:solidFill>
                <a:ea typeface="Century Gothic" charset="0"/>
                <a:cs typeface="Calibri" panose="020F0502020204030204" pitchFamily="34" charset="0"/>
              </a:rPr>
              <a:t>Learners present information, concepts, and ideas to inform, explain, persuade, and narrate on a variety of topics using appropriate media and adapting to various audiences of listeners, readers, or viewers.</a:t>
            </a:r>
            <a:endParaRPr lang="en-US" dirty="0">
              <a:solidFill>
                <a:schemeClr val="bg1"/>
              </a:solidFill>
              <a:ea typeface="Century Gothic" charset="0"/>
              <a:cs typeface="Century Gothic" charset="0"/>
            </a:endParaRPr>
          </a:p>
        </p:txBody>
      </p:sp>
      <p:sp>
        <p:nvSpPr>
          <p:cNvPr id="27" name="Rectangular Callout 26">
            <a:extLst>
              <a:ext uri="{FF2B5EF4-FFF2-40B4-BE49-F238E27FC236}">
                <a16:creationId xmlns="" xmlns:a16="http://schemas.microsoft.com/office/drawing/2014/main" id="{C30B9327-B0A6-EF4B-B6F8-D9CD3DC2EEE4}"/>
              </a:ext>
            </a:extLst>
          </p:cNvPr>
          <p:cNvSpPr/>
          <p:nvPr/>
        </p:nvSpPr>
        <p:spPr>
          <a:xfrm>
            <a:off x="106004" y="3940617"/>
            <a:ext cx="2402869" cy="1080838"/>
          </a:xfrm>
          <a:prstGeom prst="wedgeRectCallout">
            <a:avLst>
              <a:gd name="adj1" fmla="val 70852"/>
              <a:gd name="adj2" fmla="val -37776"/>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one-way communication</a:t>
            </a:r>
          </a:p>
        </p:txBody>
      </p:sp>
      <p:pic>
        <p:nvPicPr>
          <p:cNvPr id="33" name="Picture 32">
            <a:extLst>
              <a:ext uri="{FF2B5EF4-FFF2-40B4-BE49-F238E27FC236}">
                <a16:creationId xmlns="" xmlns:a16="http://schemas.microsoft.com/office/drawing/2014/main" id="{84E0D08B-A1E4-EA4D-9467-E7469D42F979}"/>
              </a:ext>
            </a:extLst>
          </p:cNvPr>
          <p:cNvPicPr>
            <a:picLocks noChangeAspect="1"/>
          </p:cNvPicPr>
          <p:nvPr/>
        </p:nvPicPr>
        <p:blipFill rotWithShape="1">
          <a:blip r:embed="rId3"/>
          <a:srcRect l="16919"/>
          <a:stretch/>
        </p:blipFill>
        <p:spPr>
          <a:xfrm>
            <a:off x="9214483" y="4593910"/>
            <a:ext cx="2840094" cy="1645920"/>
          </a:xfrm>
          <a:prstGeom prst="wedgeRectCallout">
            <a:avLst>
              <a:gd name="adj1" fmla="val -78491"/>
              <a:gd name="adj2" fmla="val 457"/>
            </a:avLst>
          </a:prstGeom>
          <a:ln>
            <a:solidFill>
              <a:srgbClr val="BB114A"/>
            </a:solidFill>
          </a:ln>
        </p:spPr>
      </p:pic>
      <p:pic>
        <p:nvPicPr>
          <p:cNvPr id="34" name="Picture 4" descr="P4220050-2">
            <a:extLst>
              <a:ext uri="{FF2B5EF4-FFF2-40B4-BE49-F238E27FC236}">
                <a16:creationId xmlns="" xmlns:a16="http://schemas.microsoft.com/office/drawing/2014/main" id="{8783FA13-3C93-6D4F-9EF1-6913457C57DB}"/>
              </a:ext>
            </a:extLst>
          </p:cNvPr>
          <p:cNvPicPr>
            <a:picLocks noChangeAspect="1" noChangeArrowheads="1"/>
          </p:cNvPicPr>
          <p:nvPr/>
        </p:nvPicPr>
        <p:blipFill>
          <a:blip r:embed="rId4"/>
          <a:srcRect/>
          <a:stretch>
            <a:fillRect/>
          </a:stretch>
        </p:blipFill>
        <p:spPr bwMode="auto">
          <a:xfrm>
            <a:off x="383703" y="2031658"/>
            <a:ext cx="2381982" cy="1645920"/>
          </a:xfrm>
          <a:prstGeom prst="wedgeRectCallout">
            <a:avLst>
              <a:gd name="adj1" fmla="val 61113"/>
              <a:gd name="adj2" fmla="val 35428"/>
            </a:avLst>
          </a:prstGeom>
          <a:noFill/>
          <a:ln>
            <a:solidFill>
              <a:srgbClr val="BB114A"/>
            </a:solidFill>
          </a:ln>
        </p:spPr>
      </p:pic>
      <p:pic>
        <p:nvPicPr>
          <p:cNvPr id="35" name="Picture 34">
            <a:extLst>
              <a:ext uri="{FF2B5EF4-FFF2-40B4-BE49-F238E27FC236}">
                <a16:creationId xmlns="" xmlns:a16="http://schemas.microsoft.com/office/drawing/2014/main" id="{A4205B3B-9C73-C647-941A-EF63F72248A6}"/>
              </a:ext>
            </a:extLst>
          </p:cNvPr>
          <p:cNvPicPr>
            <a:picLocks noChangeAspect="1"/>
          </p:cNvPicPr>
          <p:nvPr/>
        </p:nvPicPr>
        <p:blipFill>
          <a:blip r:embed="rId5"/>
          <a:stretch>
            <a:fillRect/>
          </a:stretch>
        </p:blipFill>
        <p:spPr>
          <a:xfrm>
            <a:off x="3741795" y="4556690"/>
            <a:ext cx="2460188" cy="1683140"/>
          </a:xfrm>
          <a:prstGeom prst="wedgeRectCallout">
            <a:avLst>
              <a:gd name="adj1" fmla="val -75441"/>
              <a:gd name="adj2" fmla="val 40051"/>
            </a:avLst>
          </a:prstGeom>
          <a:solidFill>
            <a:srgbClr val="BB114A"/>
          </a:solidFill>
          <a:ln>
            <a:solidFill>
              <a:srgbClr val="BB114A"/>
            </a:solidFill>
          </a:ln>
        </p:spPr>
      </p:pic>
      <p:sp>
        <p:nvSpPr>
          <p:cNvPr id="36" name="Rectangular Callout 35">
            <a:extLst>
              <a:ext uri="{FF2B5EF4-FFF2-40B4-BE49-F238E27FC236}">
                <a16:creationId xmlns="" xmlns:a16="http://schemas.microsoft.com/office/drawing/2014/main" id="{75F2C0EF-759A-EB41-BF96-9D3BC1EA792B}"/>
              </a:ext>
            </a:extLst>
          </p:cNvPr>
          <p:cNvSpPr/>
          <p:nvPr/>
        </p:nvSpPr>
        <p:spPr>
          <a:xfrm>
            <a:off x="3128842" y="2486884"/>
            <a:ext cx="1819515" cy="1739544"/>
          </a:xfrm>
          <a:prstGeom prst="wedgeRectCallout">
            <a:avLst>
              <a:gd name="adj1" fmla="val 90190"/>
              <a:gd name="adj2" fmla="val -49653"/>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practiced, rehearsed, polished, edited</a:t>
            </a:r>
          </a:p>
        </p:txBody>
      </p:sp>
      <p:sp>
        <p:nvSpPr>
          <p:cNvPr id="38" name="Rectangular Callout 37">
            <a:extLst>
              <a:ext uri="{FF2B5EF4-FFF2-40B4-BE49-F238E27FC236}">
                <a16:creationId xmlns="" xmlns:a16="http://schemas.microsoft.com/office/drawing/2014/main" id="{5A58173C-045C-0847-AF34-FE6E943F5B50}"/>
              </a:ext>
            </a:extLst>
          </p:cNvPr>
          <p:cNvSpPr/>
          <p:nvPr/>
        </p:nvSpPr>
        <p:spPr>
          <a:xfrm>
            <a:off x="6681592" y="4084165"/>
            <a:ext cx="1929008" cy="1027025"/>
          </a:xfrm>
          <a:prstGeom prst="wedgeRectCallout">
            <a:avLst>
              <a:gd name="adj1" fmla="val 41057"/>
              <a:gd name="adj2" fmla="val 107715"/>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an awareness of audience</a:t>
            </a:r>
          </a:p>
        </p:txBody>
      </p:sp>
      <p:sp>
        <p:nvSpPr>
          <p:cNvPr id="39" name="Rectangular Callout 38">
            <a:extLst>
              <a:ext uri="{FF2B5EF4-FFF2-40B4-BE49-F238E27FC236}">
                <a16:creationId xmlns="" xmlns:a16="http://schemas.microsoft.com/office/drawing/2014/main" id="{62FC9432-3BC7-5B49-B325-6F063748C1AF}"/>
              </a:ext>
            </a:extLst>
          </p:cNvPr>
          <p:cNvSpPr/>
          <p:nvPr/>
        </p:nvSpPr>
        <p:spPr>
          <a:xfrm>
            <a:off x="946000" y="5329325"/>
            <a:ext cx="1913149" cy="1027025"/>
          </a:xfrm>
          <a:prstGeom prst="wedgeRectCallout">
            <a:avLst>
              <a:gd name="adj1" fmla="val -4947"/>
              <a:gd name="adj2" fmla="val -71522"/>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organized</a:t>
            </a:r>
          </a:p>
        </p:txBody>
      </p:sp>
      <p:sp>
        <p:nvSpPr>
          <p:cNvPr id="42" name="Rectangular Callout 41">
            <a:extLst>
              <a:ext uri="{FF2B5EF4-FFF2-40B4-BE49-F238E27FC236}">
                <a16:creationId xmlns="" xmlns:a16="http://schemas.microsoft.com/office/drawing/2014/main" id="{DAB2DDEE-6168-0047-8A2E-55AB791A3E90}"/>
              </a:ext>
            </a:extLst>
          </p:cNvPr>
          <p:cNvSpPr/>
          <p:nvPr/>
        </p:nvSpPr>
        <p:spPr>
          <a:xfrm>
            <a:off x="5606625" y="1963883"/>
            <a:ext cx="2624544" cy="1575310"/>
          </a:xfrm>
          <a:prstGeom prst="wedgeRectCallout">
            <a:avLst>
              <a:gd name="adj1" fmla="val 5528"/>
              <a:gd name="adj2" fmla="val 73564"/>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Improved by using appropriate tools (dictionary, spell check, etc.)</a:t>
            </a:r>
          </a:p>
        </p:txBody>
      </p:sp>
      <p:sp>
        <p:nvSpPr>
          <p:cNvPr id="43" name="Rectangular Callout 42">
            <a:extLst>
              <a:ext uri="{FF2B5EF4-FFF2-40B4-BE49-F238E27FC236}">
                <a16:creationId xmlns="" xmlns:a16="http://schemas.microsoft.com/office/drawing/2014/main" id="{B9AA246E-19C7-1142-BFFF-7B4A769992C8}"/>
              </a:ext>
            </a:extLst>
          </p:cNvPr>
          <p:cNvSpPr/>
          <p:nvPr/>
        </p:nvSpPr>
        <p:spPr>
          <a:xfrm>
            <a:off x="8610600" y="2159632"/>
            <a:ext cx="3256701" cy="1236012"/>
          </a:xfrm>
          <a:prstGeom prst="wedgeRectCallout">
            <a:avLst>
              <a:gd name="adj1" fmla="val -47495"/>
              <a:gd name="adj2" fmla="val 90643"/>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produced for an intended audience and purpose</a:t>
            </a:r>
          </a:p>
        </p:txBody>
      </p:sp>
      <p:sp>
        <p:nvSpPr>
          <p:cNvPr id="8" name="Title 7"/>
          <p:cNvSpPr>
            <a:spLocks noGrp="1"/>
          </p:cNvSpPr>
          <p:nvPr>
            <p:ph type="title"/>
          </p:nvPr>
        </p:nvSpPr>
        <p:spPr>
          <a:xfrm>
            <a:off x="838200" y="-120230"/>
            <a:ext cx="10515600" cy="1325563"/>
          </a:xfrm>
        </p:spPr>
        <p:txBody>
          <a:bodyPr>
            <a:normAutofit/>
          </a:bodyPr>
          <a:lstStyle/>
          <a:p>
            <a:pPr lvl="0" algn="ctr"/>
            <a:r>
              <a:rPr lang="en-US" sz="4400" b="1" dirty="0">
                <a:solidFill>
                  <a:schemeClr val="bg1"/>
                </a:solidFill>
              </a:rPr>
              <a:t>Presentational Communication</a:t>
            </a:r>
            <a:endParaRPr lang="en-US" sz="4400"/>
          </a:p>
        </p:txBody>
      </p:sp>
      <p:sp>
        <p:nvSpPr>
          <p:cNvPr id="2" name="Footer Placeholder 1"/>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27</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1250354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childTnLst>
                                </p:cTn>
                              </p:par>
                            </p:childTnLst>
                          </p:cTn>
                        </p:par>
                        <p:par>
                          <p:cTn id="12" fill="hold">
                            <p:stCondLst>
                              <p:cond delay="2500"/>
                            </p:stCondLst>
                            <p:childTnLst>
                              <p:par>
                                <p:cTn id="13" presetID="10" presetClass="entr" presetSubtype="0" fill="hold" grpId="0" nodeType="afterEffect">
                                  <p:stCondLst>
                                    <p:cond delay="50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childTnLst>
                          </p:cTn>
                        </p:par>
                        <p:par>
                          <p:cTn id="16" fill="hold">
                            <p:stCondLst>
                              <p:cond delay="4000"/>
                            </p:stCondLst>
                            <p:childTnLst>
                              <p:par>
                                <p:cTn id="17" presetID="10" presetClass="entr" presetSubtype="0" fill="hold" grpId="0" nodeType="afterEffect">
                                  <p:stCondLst>
                                    <p:cond delay="50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childTnLst>
                                </p:cTn>
                              </p:par>
                            </p:childTnLst>
                          </p:cTn>
                        </p:par>
                        <p:par>
                          <p:cTn id="20" fill="hold">
                            <p:stCondLst>
                              <p:cond delay="5500"/>
                            </p:stCondLst>
                            <p:childTnLst>
                              <p:par>
                                <p:cTn id="21" presetID="10" presetClass="entr" presetSubtype="0" fill="hold" grpId="0" nodeType="afterEffect">
                                  <p:stCondLst>
                                    <p:cond delay="50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childTnLst>
                                </p:cTn>
                              </p:par>
                            </p:childTnLst>
                          </p:cTn>
                        </p:par>
                        <p:par>
                          <p:cTn id="24" fill="hold">
                            <p:stCondLst>
                              <p:cond delay="7000"/>
                            </p:stCondLst>
                            <p:childTnLst>
                              <p:par>
                                <p:cTn id="25" presetID="10" presetClass="entr" presetSubtype="0" fill="hold" grpId="0" nodeType="afterEffect">
                                  <p:stCondLst>
                                    <p:cond delay="50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6" grpId="0" animBg="1"/>
      <p:bldP spid="38" grpId="0" animBg="1"/>
      <p:bldP spid="39" grpId="0" animBg="1"/>
      <p:bldP spid="42" grpId="0" animBg="1"/>
      <p:bldP spid="4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DAE3F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44916" y="-210208"/>
            <a:ext cx="10515600" cy="1325563"/>
          </a:xfrm>
          <a:noFill/>
        </p:spPr>
        <p:txBody>
          <a:bodyPr anchor="ctr">
            <a:normAutofit/>
          </a:bodyPr>
          <a:lstStyle/>
          <a:p>
            <a:pPr algn="ctr"/>
            <a:r>
              <a:rPr lang="en-US" sz="3600" dirty="0">
                <a:solidFill>
                  <a:schemeClr val="bg1"/>
                </a:solidFill>
              </a:rPr>
              <a:t>Presentational Mode: Purpose of Communication</a:t>
            </a:r>
          </a:p>
        </p:txBody>
      </p:sp>
      <p:sp>
        <p:nvSpPr>
          <p:cNvPr id="5" name="Footer Placeholder 4"/>
          <p:cNvSpPr>
            <a:spLocks noGrp="1"/>
          </p:cNvSpPr>
          <p:nvPr>
            <p:ph type="ftr" sz="quarter" idx="11"/>
          </p:nvPr>
        </p:nvSpPr>
        <p:spPr/>
        <p:txBody>
          <a:bodyPr/>
          <a:lstStyle/>
          <a:p>
            <a:r>
              <a:rPr lang="en-US">
                <a:solidFill>
                  <a:schemeClr val="bg1"/>
                </a:solidFill>
              </a:rPr>
              <a:t>ACTFL Workshop CPS April 2018 - Terrill</a:t>
            </a:r>
            <a:endParaRPr lang="en-US" dirty="0">
              <a:solidFill>
                <a:schemeClr val="bg1"/>
              </a:solidFill>
            </a:endParaRPr>
          </a:p>
        </p:txBody>
      </p:sp>
      <p:sp>
        <p:nvSpPr>
          <p:cNvPr id="7" name="Slide Number Placeholder 6"/>
          <p:cNvSpPr>
            <a:spLocks noGrp="1"/>
          </p:cNvSpPr>
          <p:nvPr>
            <p:ph type="sldNum" sz="quarter" idx="12"/>
          </p:nvPr>
        </p:nvSpPr>
        <p:spPr/>
        <p:txBody>
          <a:bodyPr/>
          <a:lstStyle/>
          <a:p>
            <a:fld id="{539D500B-731B-C041-A399-EB03800DC922}" type="slidenum">
              <a:rPr lang="uk-UA"/>
              <a:t>28</a:t>
            </a:fld>
            <a:endParaRPr lang="uk-UA" dirty="0"/>
          </a:p>
        </p:txBody>
      </p:sp>
      <p:sp>
        <p:nvSpPr>
          <p:cNvPr id="3" name="Content Placeholder 2"/>
          <p:cNvSpPr>
            <a:spLocks noGrp="1"/>
          </p:cNvSpPr>
          <p:nvPr>
            <p:ph idx="4294967295"/>
          </p:nvPr>
        </p:nvSpPr>
        <p:spPr>
          <a:xfrm>
            <a:off x="4038600" y="1752600"/>
            <a:ext cx="8153400" cy="4495800"/>
          </a:xfrm>
        </p:spPr>
        <p:txBody>
          <a:bodyPr/>
          <a:lstStyle/>
          <a:p>
            <a:pPr marL="0" indent="0">
              <a:buNone/>
            </a:pPr>
            <a:endParaRPr lang="en-US" dirty="0"/>
          </a:p>
          <a:p>
            <a:pPr marL="0" indent="0">
              <a:buNone/>
            </a:pPr>
            <a:endParaRPr lang="en-US" dirty="0"/>
          </a:p>
        </p:txBody>
      </p:sp>
      <p:graphicFrame>
        <p:nvGraphicFramePr>
          <p:cNvPr id="12" name="Table 11"/>
          <p:cNvGraphicFramePr>
            <a:graphicFrameLocks noGrp="1"/>
          </p:cNvGraphicFramePr>
          <p:nvPr>
            <p:extLst>
              <p:ext uri="{D42A27DB-BD31-4B8C-83A1-F6EECF244321}">
                <p14:modId xmlns:p14="http://schemas.microsoft.com/office/powerpoint/2010/main" val="1318857932"/>
              </p:ext>
            </p:extLst>
          </p:nvPr>
        </p:nvGraphicFramePr>
        <p:xfrm>
          <a:off x="757736" y="817699"/>
          <a:ext cx="10689960" cy="5538651"/>
        </p:xfrm>
        <a:graphic>
          <a:graphicData uri="http://schemas.openxmlformats.org/drawingml/2006/table">
            <a:tbl>
              <a:tblPr firstRow="1" bandRow="1">
                <a:tableStyleId>{5C22544A-7EE6-4342-B048-85BDC9FD1C3A}</a:tableStyleId>
              </a:tblPr>
              <a:tblGrid>
                <a:gridCol w="3563320">
                  <a:extLst>
                    <a:ext uri="{9D8B030D-6E8A-4147-A177-3AD203B41FA5}">
                      <a16:colId xmlns="" xmlns:a16="http://schemas.microsoft.com/office/drawing/2014/main" val="20000"/>
                    </a:ext>
                  </a:extLst>
                </a:gridCol>
                <a:gridCol w="3563320">
                  <a:extLst>
                    <a:ext uri="{9D8B030D-6E8A-4147-A177-3AD203B41FA5}">
                      <a16:colId xmlns="" xmlns:a16="http://schemas.microsoft.com/office/drawing/2014/main" val="20001"/>
                    </a:ext>
                  </a:extLst>
                </a:gridCol>
                <a:gridCol w="3563320">
                  <a:extLst>
                    <a:ext uri="{9D8B030D-6E8A-4147-A177-3AD203B41FA5}">
                      <a16:colId xmlns="" xmlns:a16="http://schemas.microsoft.com/office/drawing/2014/main" val="20002"/>
                    </a:ext>
                  </a:extLst>
                </a:gridCol>
              </a:tblGrid>
              <a:tr h="875211">
                <a:tc>
                  <a:txBody>
                    <a:bodyPr/>
                    <a:lstStyle/>
                    <a:p>
                      <a:pPr algn="ctr"/>
                      <a:r>
                        <a:rPr lang="en-US" sz="2400" dirty="0"/>
                        <a:t>Narrative</a:t>
                      </a:r>
                    </a:p>
                  </a:txBody>
                  <a:tcPr anchor="ctr">
                    <a:solidFill>
                      <a:srgbClr val="4573C4"/>
                    </a:solidFill>
                  </a:tcPr>
                </a:tc>
                <a:tc>
                  <a:txBody>
                    <a:bodyPr/>
                    <a:lstStyle/>
                    <a:p>
                      <a:pPr algn="ctr"/>
                      <a:r>
                        <a:rPr lang="en-US" sz="2400" dirty="0"/>
                        <a:t>Persuasive/Opinion/</a:t>
                      </a:r>
                    </a:p>
                    <a:p>
                      <a:pPr algn="ctr"/>
                      <a:r>
                        <a:rPr lang="en-US" sz="2400" dirty="0"/>
                        <a:t>Argument</a:t>
                      </a:r>
                    </a:p>
                  </a:txBody>
                  <a:tcPr anchor="ctr">
                    <a:solidFill>
                      <a:srgbClr val="4573C4"/>
                    </a:solidFill>
                  </a:tcPr>
                </a:tc>
                <a:tc>
                  <a:txBody>
                    <a:bodyPr/>
                    <a:lstStyle/>
                    <a:p>
                      <a:pPr algn="ctr"/>
                      <a:r>
                        <a:rPr lang="en-US" sz="2400" dirty="0"/>
                        <a:t>Informational</a:t>
                      </a:r>
                      <a:r>
                        <a:rPr lang="en-US" sz="2400" baseline="0" dirty="0"/>
                        <a:t> and</a:t>
                      </a:r>
                    </a:p>
                    <a:p>
                      <a:pPr algn="ctr"/>
                      <a:r>
                        <a:rPr lang="en-US" sz="2400" baseline="0" dirty="0"/>
                        <a:t>Functional/Procedural </a:t>
                      </a:r>
                      <a:endParaRPr lang="en-US" sz="2400" dirty="0"/>
                    </a:p>
                  </a:txBody>
                  <a:tcPr anchor="ctr">
                    <a:solidFill>
                      <a:srgbClr val="4573C4"/>
                    </a:solidFill>
                  </a:tcPr>
                </a:tc>
                <a:extLst>
                  <a:ext uri="{0D108BD9-81ED-4DB2-BD59-A6C34878D82A}">
                    <a16:rowId xmlns="" xmlns:a16="http://schemas.microsoft.com/office/drawing/2014/main" val="10000"/>
                  </a:ext>
                </a:extLst>
              </a:tr>
              <a:tr h="747730">
                <a:tc>
                  <a:txBody>
                    <a:bodyPr/>
                    <a:lstStyle/>
                    <a:p>
                      <a:pPr marL="182880" indent="-182880" algn="l">
                        <a:buFont typeface="Arial"/>
                        <a:buChar char="•"/>
                      </a:pPr>
                      <a:r>
                        <a:rPr lang="en-US" sz="2000" dirty="0"/>
                        <a:t>Personal narrative</a:t>
                      </a:r>
                    </a:p>
                    <a:p>
                      <a:pPr marL="182880" indent="-182880" algn="l">
                        <a:buFont typeface="Arial"/>
                        <a:buChar char="•"/>
                      </a:pPr>
                      <a:r>
                        <a:rPr lang="en-US" sz="2000" dirty="0"/>
                        <a:t>Fiction</a:t>
                      </a:r>
                    </a:p>
                    <a:p>
                      <a:pPr marL="182880" indent="-182880" algn="l">
                        <a:buFont typeface="Arial"/>
                        <a:buChar char="•"/>
                      </a:pPr>
                      <a:r>
                        <a:rPr lang="en-US" sz="2000" dirty="0"/>
                        <a:t>Historical</a:t>
                      </a:r>
                      <a:r>
                        <a:rPr lang="en-US" sz="2000" baseline="0" dirty="0"/>
                        <a:t> fiction</a:t>
                      </a:r>
                    </a:p>
                    <a:p>
                      <a:pPr marL="182880" indent="-182880" algn="l">
                        <a:buFont typeface="Arial"/>
                        <a:buChar char="•"/>
                      </a:pPr>
                      <a:r>
                        <a:rPr lang="en-US" sz="2000" baseline="0" dirty="0"/>
                        <a:t>Fantasy</a:t>
                      </a:r>
                    </a:p>
                    <a:p>
                      <a:pPr marL="182880" indent="-182880" algn="l">
                        <a:buFont typeface="Arial"/>
                        <a:buChar char="•"/>
                      </a:pPr>
                      <a:r>
                        <a:rPr lang="en-US" sz="2000" baseline="0" dirty="0"/>
                        <a:t>Narrative memoir</a:t>
                      </a:r>
                    </a:p>
                    <a:p>
                      <a:pPr marL="182880" indent="-182880" algn="l">
                        <a:buFont typeface="Arial"/>
                        <a:buChar char="•"/>
                      </a:pPr>
                      <a:r>
                        <a:rPr lang="en-US" sz="2000" baseline="0" dirty="0"/>
                        <a:t>Biography</a:t>
                      </a:r>
                    </a:p>
                    <a:p>
                      <a:pPr marL="182880" indent="-182880" algn="l">
                        <a:buFont typeface="Arial"/>
                        <a:buChar char="•"/>
                      </a:pPr>
                      <a:r>
                        <a:rPr lang="en-US" sz="2000" baseline="0" dirty="0"/>
                        <a:t>Narrative nonfiction</a:t>
                      </a:r>
                      <a:endParaRPr lang="en-US" sz="2000" dirty="0"/>
                    </a:p>
                  </a:txBody>
                  <a:tcPr>
                    <a:solidFill>
                      <a:srgbClr val="CFD6EB"/>
                    </a:solidFill>
                  </a:tcPr>
                </a:tc>
                <a:tc>
                  <a:txBody>
                    <a:bodyPr/>
                    <a:lstStyle/>
                    <a:p>
                      <a:pPr marL="182880" indent="-182880" algn="l">
                        <a:buFont typeface="Arial"/>
                        <a:buChar char="•"/>
                      </a:pPr>
                      <a:r>
                        <a:rPr lang="en-US" sz="2000" dirty="0"/>
                        <a:t>Persuasive letter</a:t>
                      </a:r>
                    </a:p>
                    <a:p>
                      <a:pPr marL="182880" indent="-182880" algn="l">
                        <a:buFont typeface="Arial"/>
                        <a:buChar char="•"/>
                      </a:pPr>
                      <a:r>
                        <a:rPr lang="en-US" sz="2000" dirty="0"/>
                        <a:t>Review</a:t>
                      </a:r>
                    </a:p>
                    <a:p>
                      <a:pPr marL="182880" indent="-182880" algn="l">
                        <a:buFont typeface="Arial"/>
                        <a:buChar char="•"/>
                      </a:pPr>
                      <a:r>
                        <a:rPr lang="en-US" sz="2000" dirty="0"/>
                        <a:t>Personal essay</a:t>
                      </a:r>
                    </a:p>
                    <a:p>
                      <a:pPr marL="182880" indent="-182880" algn="l">
                        <a:buFont typeface="Arial"/>
                        <a:buChar char="•"/>
                      </a:pPr>
                      <a:r>
                        <a:rPr lang="en-US" sz="2000" dirty="0"/>
                        <a:t>Persuasive essay</a:t>
                      </a:r>
                    </a:p>
                    <a:p>
                      <a:pPr marL="182880" indent="-182880" algn="l">
                        <a:buFont typeface="Arial"/>
                        <a:buChar char="•"/>
                      </a:pPr>
                      <a:r>
                        <a:rPr lang="en-US" sz="2000" dirty="0"/>
                        <a:t>Literary essay</a:t>
                      </a:r>
                    </a:p>
                    <a:p>
                      <a:pPr marL="182880" indent="-182880" algn="l">
                        <a:buFont typeface="Arial"/>
                        <a:buChar char="•"/>
                      </a:pPr>
                      <a:r>
                        <a:rPr lang="en-US" sz="2000" dirty="0"/>
                        <a:t>Historical essay</a:t>
                      </a:r>
                    </a:p>
                    <a:p>
                      <a:pPr marL="182880" indent="-182880" algn="l">
                        <a:buFont typeface="Arial"/>
                        <a:buChar char="•"/>
                      </a:pPr>
                      <a:r>
                        <a:rPr lang="en-US" sz="2000" dirty="0"/>
                        <a:t>Petition</a:t>
                      </a:r>
                    </a:p>
                    <a:p>
                      <a:pPr marL="182880" indent="-182880" algn="l">
                        <a:buFont typeface="Arial"/>
                        <a:buChar char="•"/>
                      </a:pPr>
                      <a:r>
                        <a:rPr lang="en-US" sz="2000" dirty="0"/>
                        <a:t>Editorial</a:t>
                      </a:r>
                      <a:r>
                        <a:rPr lang="en-US" sz="2000" baseline="0" dirty="0"/>
                        <a:t> </a:t>
                      </a:r>
                    </a:p>
                    <a:p>
                      <a:pPr marL="182880" indent="-182880" algn="l">
                        <a:buFont typeface="Arial"/>
                        <a:buChar char="•"/>
                      </a:pPr>
                      <a:r>
                        <a:rPr lang="en-US" sz="2000" baseline="0" dirty="0"/>
                        <a:t>Op-ed column</a:t>
                      </a:r>
                    </a:p>
                    <a:p>
                      <a:pPr marL="182880" indent="-182880" algn="l">
                        <a:buFont typeface="Arial"/>
                        <a:buChar char="•"/>
                      </a:pPr>
                      <a:r>
                        <a:rPr lang="en-US" sz="2000" baseline="0"/>
                        <a:t>Advertisement</a:t>
                      </a:r>
                      <a:endParaRPr lang="en-US" sz="2000" dirty="0"/>
                    </a:p>
                  </a:txBody>
                  <a:tcPr>
                    <a:solidFill>
                      <a:srgbClr val="CFD6EB"/>
                    </a:solidFill>
                  </a:tcPr>
                </a:tc>
                <a:tc>
                  <a:txBody>
                    <a:bodyPr/>
                    <a:lstStyle/>
                    <a:p>
                      <a:pPr marL="182880" indent="-182880" algn="l">
                        <a:buFont typeface="Arial"/>
                        <a:buChar char="•"/>
                      </a:pPr>
                      <a:r>
                        <a:rPr lang="en-US" sz="2000" dirty="0"/>
                        <a:t>Fact sheet</a:t>
                      </a:r>
                    </a:p>
                    <a:p>
                      <a:pPr marL="182880" indent="-182880" algn="l">
                        <a:buFont typeface="Arial"/>
                        <a:buChar char="•"/>
                      </a:pPr>
                      <a:r>
                        <a:rPr lang="en-US" sz="2000" dirty="0"/>
                        <a:t>News article</a:t>
                      </a:r>
                    </a:p>
                    <a:p>
                      <a:pPr marL="182880" indent="-182880" algn="l">
                        <a:buFont typeface="Arial"/>
                        <a:buChar char="•"/>
                      </a:pPr>
                      <a:r>
                        <a:rPr lang="en-US" sz="2000" dirty="0"/>
                        <a:t>Feature article</a:t>
                      </a:r>
                    </a:p>
                    <a:p>
                      <a:pPr marL="182880" indent="-182880" algn="l">
                        <a:buFont typeface="Arial"/>
                        <a:buChar char="•"/>
                      </a:pPr>
                      <a:r>
                        <a:rPr lang="en-US" sz="2000" dirty="0"/>
                        <a:t>Blog</a:t>
                      </a:r>
                    </a:p>
                    <a:p>
                      <a:pPr marL="182880" indent="-182880" algn="l">
                        <a:buFont typeface="Arial"/>
                        <a:buChar char="•"/>
                      </a:pPr>
                      <a:r>
                        <a:rPr lang="en-US" sz="2000" dirty="0"/>
                        <a:t>Website</a:t>
                      </a:r>
                    </a:p>
                    <a:p>
                      <a:pPr marL="182880" indent="-182880" algn="l">
                        <a:buFont typeface="Arial"/>
                        <a:buChar char="•"/>
                      </a:pPr>
                      <a:r>
                        <a:rPr lang="en-US" sz="2000" dirty="0"/>
                        <a:t>Report</a:t>
                      </a:r>
                    </a:p>
                    <a:p>
                      <a:pPr marL="182880" indent="-182880" algn="l">
                        <a:buFont typeface="Arial"/>
                        <a:buChar char="•"/>
                      </a:pPr>
                      <a:r>
                        <a:rPr lang="en-US" sz="2000" dirty="0"/>
                        <a:t>Analytic</a:t>
                      </a:r>
                      <a:r>
                        <a:rPr lang="en-US" sz="2000" baseline="0" dirty="0"/>
                        <a:t> memo</a:t>
                      </a:r>
                    </a:p>
                    <a:p>
                      <a:pPr marL="182880" indent="-182880" algn="l">
                        <a:buFont typeface="Arial"/>
                        <a:buChar char="•"/>
                      </a:pPr>
                      <a:r>
                        <a:rPr lang="en-US" sz="2000" baseline="0" dirty="0"/>
                        <a:t>Research report</a:t>
                      </a:r>
                    </a:p>
                    <a:p>
                      <a:pPr marL="182880" indent="-182880" algn="l">
                        <a:buFont typeface="Arial"/>
                        <a:buChar char="•"/>
                      </a:pPr>
                      <a:r>
                        <a:rPr lang="en-US" sz="2000" baseline="0" dirty="0"/>
                        <a:t>Nonfiction book</a:t>
                      </a:r>
                    </a:p>
                    <a:p>
                      <a:pPr marL="182880" indent="-182880" algn="l">
                        <a:buFont typeface="Arial"/>
                        <a:buChar char="•"/>
                      </a:pPr>
                      <a:r>
                        <a:rPr lang="en-US" sz="2000" baseline="0" dirty="0"/>
                        <a:t>How-to-book</a:t>
                      </a:r>
                    </a:p>
                    <a:p>
                      <a:pPr marL="182880" indent="-182880" algn="l">
                        <a:buFont typeface="Arial"/>
                        <a:buChar char="•"/>
                      </a:pPr>
                      <a:r>
                        <a:rPr lang="en-US" sz="2000" baseline="0" dirty="0"/>
                        <a:t>Directions</a:t>
                      </a:r>
                    </a:p>
                    <a:p>
                      <a:pPr marL="182880" indent="-182880" algn="l">
                        <a:buFont typeface="Arial"/>
                        <a:buChar char="•"/>
                      </a:pPr>
                      <a:r>
                        <a:rPr lang="en-US" sz="2000" baseline="0" dirty="0"/>
                        <a:t>Recipe </a:t>
                      </a:r>
                    </a:p>
                    <a:p>
                      <a:pPr marL="182880" indent="-182880" algn="l">
                        <a:buFont typeface="Arial"/>
                        <a:buChar char="•"/>
                      </a:pPr>
                      <a:r>
                        <a:rPr lang="en-US" sz="2000" baseline="0" dirty="0"/>
                        <a:t>Lab report</a:t>
                      </a:r>
                    </a:p>
                    <a:p>
                      <a:pPr marL="182880" indent="-182880" algn="l">
                        <a:buFont typeface="Arial"/>
                        <a:buChar char="•"/>
                      </a:pPr>
                      <a:r>
                        <a:rPr lang="en-US" sz="2000" baseline="0" dirty="0"/>
                        <a:t>Poster</a:t>
                      </a:r>
                    </a:p>
                    <a:p>
                      <a:pPr marL="182880" indent="-182880" algn="l">
                        <a:buFont typeface="Arial"/>
                        <a:buChar char="•"/>
                      </a:pPr>
                      <a:r>
                        <a:rPr lang="en-US" sz="2000" baseline="0" dirty="0"/>
                        <a:t>Log/Journal</a:t>
                      </a:r>
                      <a:endParaRPr lang="en-US" sz="2000" dirty="0"/>
                    </a:p>
                  </a:txBody>
                  <a:tcPr>
                    <a:solidFill>
                      <a:srgbClr val="CFD6EB"/>
                    </a:solidFill>
                  </a:tcPr>
                </a:tc>
                <a:extLst>
                  <a:ext uri="{0D108BD9-81ED-4DB2-BD59-A6C34878D82A}">
                    <a16:rowId xmlns="" xmlns:a16="http://schemas.microsoft.com/office/drawing/2014/main" val="10001"/>
                  </a:ext>
                </a:extLst>
              </a:tr>
            </a:tbl>
          </a:graphicData>
        </a:graphic>
      </p:graphicFrame>
      <p:grpSp>
        <p:nvGrpSpPr>
          <p:cNvPr id="11" name="Group 10"/>
          <p:cNvGrpSpPr/>
          <p:nvPr/>
        </p:nvGrpSpPr>
        <p:grpSpPr>
          <a:xfrm>
            <a:off x="1021262" y="5523677"/>
            <a:ext cx="2151727" cy="832673"/>
            <a:chOff x="838200" y="4321942"/>
            <a:chExt cx="2151727" cy="832673"/>
          </a:xfrm>
        </p:grpSpPr>
        <p:sp>
          <p:nvSpPr>
            <p:cNvPr id="4" name="Rectangle 3"/>
            <p:cNvSpPr/>
            <p:nvPr/>
          </p:nvSpPr>
          <p:spPr>
            <a:xfrm>
              <a:off x="838200" y="4321942"/>
              <a:ext cx="2151727" cy="8326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10" descr="ccssi_ela-standards-11.png"/>
            <p:cNvPicPr>
              <a:picLocks noChangeAspect="1"/>
            </p:cNvPicPr>
            <p:nvPr/>
          </p:nvPicPr>
          <p:blipFill>
            <a:blip r:embed="rId3"/>
            <a:srcRect/>
            <a:stretch>
              <a:fillRect/>
            </a:stretch>
          </p:blipFill>
          <p:spPr bwMode="auto">
            <a:xfrm>
              <a:off x="1014179" y="4384865"/>
              <a:ext cx="1756317" cy="672520"/>
            </a:xfrm>
            <a:prstGeom prst="rect">
              <a:avLst/>
            </a:prstGeom>
            <a:noFill/>
            <a:ln w="9525">
              <a:noFill/>
              <a:miter lim="800000"/>
              <a:headEnd/>
              <a:tailEnd/>
            </a:ln>
          </p:spPr>
        </p:pic>
      </p:grpSp>
    </p:spTree>
    <p:extLst>
      <p:ext uri="{BB962C8B-B14F-4D97-AF65-F5344CB8AC3E}">
        <p14:creationId xmlns:p14="http://schemas.microsoft.com/office/powerpoint/2010/main" val="2014533297"/>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DAE3F4"/>
        </a:solidFill>
        <a:effectLst/>
      </p:bgPr>
    </p:bg>
    <p:spTree>
      <p:nvGrpSpPr>
        <p:cNvPr id="1" name=""/>
        <p:cNvGrpSpPr/>
        <p:nvPr/>
      </p:nvGrpSpPr>
      <p:grpSpPr>
        <a:xfrm>
          <a:off x="0" y="0"/>
          <a:ext cx="0" cy="0"/>
          <a:chOff x="0" y="0"/>
          <a:chExt cx="0" cy="0"/>
        </a:xfrm>
      </p:grpSpPr>
      <p:sp>
        <p:nvSpPr>
          <p:cNvPr id="25" name="Text Placeholder 3">
            <a:extLst>
              <a:ext uri="{FF2B5EF4-FFF2-40B4-BE49-F238E27FC236}">
                <a16:creationId xmlns="" xmlns:a16="http://schemas.microsoft.com/office/drawing/2014/main" id="{4B6E7125-C519-6F46-8B2C-448EFFF26FF6}"/>
              </a:ext>
            </a:extLst>
          </p:cNvPr>
          <p:cNvSpPr txBox="1">
            <a:spLocks/>
          </p:cNvSpPr>
          <p:nvPr/>
        </p:nvSpPr>
        <p:spPr>
          <a:xfrm>
            <a:off x="418011" y="856827"/>
            <a:ext cx="11542724" cy="895159"/>
          </a:xfrm>
          <a:prstGeom prst="rect">
            <a:avLst/>
          </a:prstGeom>
          <a:effectLst/>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dirty="0">
                <a:solidFill>
                  <a:schemeClr val="bg1"/>
                </a:solidFill>
                <a:latin typeface="Corbel" charset="0"/>
                <a:ea typeface="Corbel" charset="0"/>
                <a:cs typeface="Corbel" charset="0"/>
              </a:rPr>
              <a:t>Learners interact and negotiate meaning in spoken, signed, or written  conversations to share information, reactions, feelings, and opinions</a:t>
            </a:r>
            <a:r>
              <a:rPr lang="en-US" b="1" dirty="0">
                <a:solidFill>
                  <a:schemeClr val="bg1"/>
                </a:solidFill>
                <a:latin typeface="Corbel" charset="0"/>
                <a:ea typeface="Corbel" charset="0"/>
                <a:cs typeface="Corbel" charset="0"/>
              </a:rPr>
              <a:t>. </a:t>
            </a:r>
          </a:p>
        </p:txBody>
      </p:sp>
      <p:sp>
        <p:nvSpPr>
          <p:cNvPr id="2" name="Rectangular Callout 1">
            <a:extLst>
              <a:ext uri="{FF2B5EF4-FFF2-40B4-BE49-F238E27FC236}">
                <a16:creationId xmlns="" xmlns:a16="http://schemas.microsoft.com/office/drawing/2014/main" id="{DF109620-EF82-424E-AB09-DBCB4270A0B4}"/>
              </a:ext>
            </a:extLst>
          </p:cNvPr>
          <p:cNvSpPr/>
          <p:nvPr/>
        </p:nvSpPr>
        <p:spPr>
          <a:xfrm>
            <a:off x="145298" y="1780224"/>
            <a:ext cx="2106354" cy="1027025"/>
          </a:xfrm>
          <a:prstGeom prst="wedgeRectCallout">
            <a:avLst>
              <a:gd name="adj1" fmla="val 49253"/>
              <a:gd name="adj2" fmla="val 83744"/>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a two-way exchange</a:t>
            </a:r>
          </a:p>
        </p:txBody>
      </p:sp>
      <p:sp>
        <p:nvSpPr>
          <p:cNvPr id="20" name="Rectangular Callout 19">
            <a:extLst>
              <a:ext uri="{FF2B5EF4-FFF2-40B4-BE49-F238E27FC236}">
                <a16:creationId xmlns="" xmlns:a16="http://schemas.microsoft.com/office/drawing/2014/main" id="{9D71C466-D075-E446-B480-739A001B9E00}"/>
              </a:ext>
            </a:extLst>
          </p:cNvPr>
          <p:cNvSpPr/>
          <p:nvPr/>
        </p:nvSpPr>
        <p:spPr>
          <a:xfrm>
            <a:off x="3358952" y="2045826"/>
            <a:ext cx="2624544" cy="1027025"/>
          </a:xfrm>
          <a:prstGeom prst="wedgeRectCallout">
            <a:avLst>
              <a:gd name="adj1" fmla="val -4522"/>
              <a:gd name="adj2" fmla="val 128261"/>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spontaneous and unpredictable</a:t>
            </a:r>
          </a:p>
        </p:txBody>
      </p:sp>
      <p:sp>
        <p:nvSpPr>
          <p:cNvPr id="23" name="Rectangular Callout 22">
            <a:extLst>
              <a:ext uri="{FF2B5EF4-FFF2-40B4-BE49-F238E27FC236}">
                <a16:creationId xmlns="" xmlns:a16="http://schemas.microsoft.com/office/drawing/2014/main" id="{7D541335-0BAA-D240-8BF0-83672B622E64}"/>
              </a:ext>
            </a:extLst>
          </p:cNvPr>
          <p:cNvSpPr/>
          <p:nvPr/>
        </p:nvSpPr>
        <p:spPr>
          <a:xfrm>
            <a:off x="3894211" y="3832513"/>
            <a:ext cx="1767027" cy="1027025"/>
          </a:xfrm>
          <a:prstGeom prst="wedgeRectCallout">
            <a:avLst>
              <a:gd name="adj1" fmla="val -26847"/>
              <a:gd name="adj2" fmla="val 73269"/>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helping each other</a:t>
            </a:r>
          </a:p>
        </p:txBody>
      </p:sp>
      <p:sp>
        <p:nvSpPr>
          <p:cNvPr id="24" name="Rectangular Callout 23">
            <a:extLst>
              <a:ext uri="{FF2B5EF4-FFF2-40B4-BE49-F238E27FC236}">
                <a16:creationId xmlns="" xmlns:a16="http://schemas.microsoft.com/office/drawing/2014/main" id="{F86B2FEA-E9D7-624D-8308-5E4D6A3B93AB}"/>
              </a:ext>
            </a:extLst>
          </p:cNvPr>
          <p:cNvSpPr/>
          <p:nvPr/>
        </p:nvSpPr>
        <p:spPr>
          <a:xfrm>
            <a:off x="4125425" y="5351838"/>
            <a:ext cx="2063948" cy="1027025"/>
          </a:xfrm>
          <a:prstGeom prst="wedgeRectCallout">
            <a:avLst>
              <a:gd name="adj1" fmla="val 57723"/>
              <a:gd name="adj2" fmla="val -91705"/>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focused on the message</a:t>
            </a:r>
          </a:p>
        </p:txBody>
      </p:sp>
      <p:sp>
        <p:nvSpPr>
          <p:cNvPr id="26" name="Rectangular Callout 25">
            <a:extLst>
              <a:ext uri="{FF2B5EF4-FFF2-40B4-BE49-F238E27FC236}">
                <a16:creationId xmlns="" xmlns:a16="http://schemas.microsoft.com/office/drawing/2014/main" id="{9C93721E-63B0-4E41-98B3-65B1D161690B}"/>
              </a:ext>
            </a:extLst>
          </p:cNvPr>
          <p:cNvSpPr/>
          <p:nvPr/>
        </p:nvSpPr>
        <p:spPr>
          <a:xfrm>
            <a:off x="1198475" y="5328024"/>
            <a:ext cx="2160477" cy="1027025"/>
          </a:xfrm>
          <a:prstGeom prst="wedgeRectCallout">
            <a:avLst>
              <a:gd name="adj1" fmla="val 70305"/>
              <a:gd name="adj2" fmla="val -51116"/>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following up and reacting</a:t>
            </a:r>
          </a:p>
        </p:txBody>
      </p:sp>
      <p:sp>
        <p:nvSpPr>
          <p:cNvPr id="27" name="Rectangular Callout 26">
            <a:extLst>
              <a:ext uri="{FF2B5EF4-FFF2-40B4-BE49-F238E27FC236}">
                <a16:creationId xmlns="" xmlns:a16="http://schemas.microsoft.com/office/drawing/2014/main" id="{C30B9327-B0A6-EF4B-B6F8-D9CD3DC2EEE4}"/>
              </a:ext>
            </a:extLst>
          </p:cNvPr>
          <p:cNvSpPr/>
          <p:nvPr/>
        </p:nvSpPr>
        <p:spPr>
          <a:xfrm>
            <a:off x="9423517" y="4029677"/>
            <a:ext cx="2437557" cy="2149054"/>
          </a:xfrm>
          <a:prstGeom prst="wedgeRectCallout">
            <a:avLst>
              <a:gd name="adj1" fmla="val -78791"/>
              <a:gd name="adj2" fmla="val -39514"/>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asking for clarification if communication fails/falters</a:t>
            </a:r>
          </a:p>
        </p:txBody>
      </p:sp>
      <p:pic>
        <p:nvPicPr>
          <p:cNvPr id="28" name="Picture 27">
            <a:extLst>
              <a:ext uri="{FF2B5EF4-FFF2-40B4-BE49-F238E27FC236}">
                <a16:creationId xmlns="" xmlns:a16="http://schemas.microsoft.com/office/drawing/2014/main" id="{734005B8-B6CD-D046-90FE-407BDFE13244}"/>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8797604" y="1992071"/>
            <a:ext cx="2556196" cy="1390626"/>
          </a:xfrm>
          <a:prstGeom prst="wedgeRectCallout">
            <a:avLst>
              <a:gd name="adj1" fmla="val -35951"/>
              <a:gd name="adj2" fmla="val 84479"/>
            </a:avLst>
          </a:prstGeom>
          <a:ln>
            <a:solidFill>
              <a:srgbClr val="BB114A"/>
            </a:solidFill>
          </a:ln>
        </p:spPr>
      </p:pic>
      <p:pic>
        <p:nvPicPr>
          <p:cNvPr id="29" name="Picture 28">
            <a:extLst>
              <a:ext uri="{FF2B5EF4-FFF2-40B4-BE49-F238E27FC236}">
                <a16:creationId xmlns="" xmlns:a16="http://schemas.microsoft.com/office/drawing/2014/main" id="{F8BC3CEA-0491-D749-8AD0-9BC024BB8F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535" y="3199816"/>
            <a:ext cx="2627893" cy="1659722"/>
          </a:xfrm>
          <a:prstGeom prst="wedgeRectCallout">
            <a:avLst>
              <a:gd name="adj1" fmla="val 67867"/>
              <a:gd name="adj2" fmla="val -10177"/>
            </a:avLst>
          </a:prstGeom>
          <a:ln>
            <a:solidFill>
              <a:srgbClr val="BB114A"/>
            </a:solidFill>
          </a:ln>
        </p:spPr>
      </p:pic>
      <p:pic>
        <p:nvPicPr>
          <p:cNvPr id="30" name="Picture 4" descr="https://encrypted-tbn0.google.com/images?q=tbn:ANd9GcSIRx7FdDByfe4GopI2CFnMNoc-UZ2_RkodIhm4K8vBXAGepfMV">
            <a:extLst>
              <a:ext uri="{FF2B5EF4-FFF2-40B4-BE49-F238E27FC236}">
                <a16:creationId xmlns="" xmlns:a16="http://schemas.microsoft.com/office/drawing/2014/main" id="{FE6256E6-A8FB-4F47-BF59-C49A8B3584F9}"/>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7121231" y="5090243"/>
            <a:ext cx="1836224" cy="1264806"/>
          </a:xfrm>
          <a:prstGeom prst="wedgeRectCallout">
            <a:avLst>
              <a:gd name="adj1" fmla="val 4751"/>
              <a:gd name="adj2" fmla="val -72411"/>
            </a:avLst>
          </a:prstGeom>
          <a:noFill/>
          <a:ln>
            <a:solidFill>
              <a:srgbClr val="BB114A"/>
            </a:solidFill>
          </a:ln>
          <a:extLst>
            <a:ext uri="{909E8E84-426E-40DD-AFC4-6F175D3DCCD1}">
              <a14:hiddenFill xmlns:a14="http://schemas.microsoft.com/office/drawing/2010/main">
                <a:solidFill>
                  <a:srgbClr val="FFFFFF"/>
                </a:solidFill>
              </a14:hiddenFill>
            </a:ext>
          </a:extLst>
        </p:spPr>
      </p:pic>
      <p:pic>
        <p:nvPicPr>
          <p:cNvPr id="31" name="Picture 30">
            <a:extLst>
              <a:ext uri="{FF2B5EF4-FFF2-40B4-BE49-F238E27FC236}">
                <a16:creationId xmlns="" xmlns:a16="http://schemas.microsoft.com/office/drawing/2014/main" id="{F4959E0E-BA32-6D48-8EE0-E46015B0F1E3}"/>
              </a:ext>
            </a:extLst>
          </p:cNvPr>
          <p:cNvPicPr>
            <a:picLocks/>
          </p:cNvPicPr>
          <p:nvPr/>
        </p:nvPicPr>
        <p:blipFill>
          <a:blip r:embed="rId7">
            <a:extLst>
              <a:ext uri="{28A0092B-C50C-407E-A947-70E740481C1C}">
                <a14:useLocalDpi xmlns:a14="http://schemas.microsoft.com/office/drawing/2010/main" val="0"/>
              </a:ext>
            </a:extLst>
          </a:blip>
          <a:stretch>
            <a:fillRect/>
          </a:stretch>
        </p:blipFill>
        <p:spPr>
          <a:xfrm>
            <a:off x="6349013" y="2741551"/>
            <a:ext cx="1804387" cy="1501832"/>
          </a:xfrm>
          <a:prstGeom prst="wedgeRectCallout">
            <a:avLst>
              <a:gd name="adj1" fmla="val -46916"/>
              <a:gd name="adj2" fmla="val 83989"/>
            </a:avLst>
          </a:prstGeom>
          <a:ln>
            <a:solidFill>
              <a:srgbClr val="BB114A"/>
            </a:solidFill>
          </a:ln>
        </p:spPr>
      </p:pic>
      <p:sp>
        <p:nvSpPr>
          <p:cNvPr id="10" name="Title 9"/>
          <p:cNvSpPr>
            <a:spLocks noGrp="1"/>
          </p:cNvSpPr>
          <p:nvPr>
            <p:ph type="title"/>
          </p:nvPr>
        </p:nvSpPr>
        <p:spPr>
          <a:xfrm>
            <a:off x="888274" y="161312"/>
            <a:ext cx="10465526" cy="818482"/>
          </a:xfrm>
        </p:spPr>
        <p:txBody>
          <a:bodyPr>
            <a:normAutofit/>
          </a:bodyPr>
          <a:lstStyle/>
          <a:p>
            <a:pPr lvl="0" algn="ctr"/>
            <a:r>
              <a:rPr lang="en-US" sz="4400" b="1" dirty="0">
                <a:solidFill>
                  <a:schemeClr val="bg1"/>
                </a:solidFill>
                <a:latin typeface="Corbel" charset="0"/>
                <a:ea typeface="Corbel" charset="0"/>
                <a:cs typeface="Corbel" charset="0"/>
              </a:rPr>
              <a:t>Interpersonal Communication</a:t>
            </a:r>
            <a:endParaRPr lang="en-US" sz="4400">
              <a:solidFill>
                <a:schemeClr val="bg1"/>
              </a:solidFill>
              <a:latin typeface="Corbel" charset="0"/>
              <a:ea typeface="Corbel" charset="0"/>
              <a:cs typeface="Corbel" charset="0"/>
            </a:endParaRPr>
          </a:p>
        </p:txBody>
      </p:sp>
      <p:sp>
        <p:nvSpPr>
          <p:cNvPr id="8" name="Footer Placeholder 7"/>
          <p:cNvSpPr>
            <a:spLocks noGrp="1"/>
          </p:cNvSpPr>
          <p:nvPr>
            <p:ph type="ftr" sz="quarter" idx="11"/>
          </p:nvPr>
        </p:nvSpPr>
        <p:spPr/>
        <p:txBody>
          <a:bodyPr/>
          <a:lstStyle/>
          <a:p>
            <a:r>
              <a:rPr lang="en-US" dirty="0">
                <a:solidFill>
                  <a:schemeClr val="bg1"/>
                </a:solidFill>
              </a:rPr>
              <a:t>ACTFL Workshop CPS April 2018 - Terrill</a:t>
            </a:r>
          </a:p>
        </p:txBody>
      </p:sp>
      <p:sp>
        <p:nvSpPr>
          <p:cNvPr id="9" name="Slide Number Placeholder 8"/>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29</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4539500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150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2500"/>
                            </p:stCondLst>
                            <p:childTnLst>
                              <p:par>
                                <p:cTn id="13" presetID="10" presetClass="entr" presetSubtype="0" fill="hold" grpId="0" nodeType="afterEffect">
                                  <p:stCondLst>
                                    <p:cond delay="15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4500"/>
                            </p:stCondLst>
                            <p:childTnLst>
                              <p:par>
                                <p:cTn id="17" presetID="10" presetClass="entr" presetSubtype="0" fill="hold" grpId="0" nodeType="afterEffect">
                                  <p:stCondLst>
                                    <p:cond delay="15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6500"/>
                            </p:stCondLst>
                            <p:childTnLst>
                              <p:par>
                                <p:cTn id="21" presetID="10" presetClass="entr" presetSubtype="0" fill="hold" grpId="0" nodeType="afterEffect">
                                  <p:stCondLst>
                                    <p:cond delay="150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8500"/>
                            </p:stCondLst>
                            <p:childTnLst>
                              <p:par>
                                <p:cTn id="25" presetID="10" presetClass="entr" presetSubtype="0" fill="hold" grpId="0" nodeType="afterEffect">
                                  <p:stCondLst>
                                    <p:cond delay="15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23" grpId="0" animBg="1"/>
      <p:bldP spid="24" grpId="0" animBg="1"/>
      <p:bldP spid="26" grpId="0" animBg="1"/>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 xmlns:a16="http://schemas.microsoft.com/office/drawing/2014/main" id="{DBCEF903-EDB0-8B49-A155-A4A0B89EE887}"/>
              </a:ext>
            </a:extLst>
          </p:cNvPr>
          <p:cNvSpPr/>
          <p:nvPr/>
        </p:nvSpPr>
        <p:spPr>
          <a:xfrm>
            <a:off x="129122" y="475426"/>
            <a:ext cx="11592231" cy="769441"/>
          </a:xfrm>
          <a:prstGeom prst="rect">
            <a:avLst/>
          </a:prstGeom>
        </p:spPr>
        <p:txBody>
          <a:bodyPr wrap="square">
            <a:spAutoFit/>
          </a:bodyPr>
          <a:lstStyle/>
          <a:p>
            <a:pPr algn="ctr"/>
            <a:r>
              <a:rPr lang="en-US" sz="4400" b="1" spc="-150" dirty="0">
                <a:solidFill>
                  <a:srgbClr val="343882"/>
                </a:solidFill>
                <a:latin typeface="Century Gothic" panose="020B0502020202020204" pitchFamily="34" charset="0"/>
              </a:rPr>
              <a:t>WORKSHOP GOALS</a:t>
            </a:r>
            <a:endParaRPr lang="en-US" sz="4400" spc="-150" dirty="0">
              <a:solidFill>
                <a:srgbClr val="343882"/>
              </a:solidFill>
            </a:endParaRPr>
          </a:p>
        </p:txBody>
      </p:sp>
      <p:sp>
        <p:nvSpPr>
          <p:cNvPr id="10" name="Content Placeholder 4">
            <a:extLst>
              <a:ext uri="{FF2B5EF4-FFF2-40B4-BE49-F238E27FC236}">
                <a16:creationId xmlns="" xmlns:a16="http://schemas.microsoft.com/office/drawing/2014/main" id="{68507E8C-D9D6-1145-9CA3-11E0848066B9}"/>
              </a:ext>
            </a:extLst>
          </p:cNvPr>
          <p:cNvSpPr txBox="1">
            <a:spLocks/>
          </p:cNvSpPr>
          <p:nvPr/>
        </p:nvSpPr>
        <p:spPr bwMode="auto">
          <a:xfrm>
            <a:off x="1" y="1687509"/>
            <a:ext cx="12191999" cy="1645920"/>
          </a:xfrm>
          <a:prstGeom prst="rect">
            <a:avLst/>
          </a:prstGeom>
          <a:solidFill>
            <a:srgbClr val="A8AED1"/>
          </a:solidFill>
          <a:ln>
            <a:noFill/>
            <a:headEnd/>
            <a:tailEnd/>
          </a:ln>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48640" indent="0">
              <a:lnSpc>
                <a:spcPct val="80000"/>
              </a:lnSpc>
              <a:spcBef>
                <a:spcPts val="1200"/>
              </a:spcBef>
              <a:spcAft>
                <a:spcPts val="1200"/>
              </a:spcAft>
              <a:buNone/>
            </a:pPr>
            <a:r>
              <a:rPr lang="en-US" dirty="0"/>
              <a:t>Design standards-based units that build learners’ communication skills and cultural understandings</a:t>
            </a:r>
            <a:endParaRPr lang="en-US" dirty="0">
              <a:latin typeface="Calibri" charset="0"/>
              <a:ea typeface="Calibri" charset="0"/>
              <a:cs typeface="Calibri" charset="0"/>
            </a:endParaRPr>
          </a:p>
        </p:txBody>
      </p:sp>
      <p:sp>
        <p:nvSpPr>
          <p:cNvPr id="11" name="Content Placeholder 4">
            <a:extLst>
              <a:ext uri="{FF2B5EF4-FFF2-40B4-BE49-F238E27FC236}">
                <a16:creationId xmlns="" xmlns:a16="http://schemas.microsoft.com/office/drawing/2014/main" id="{0735B85E-7B80-9245-A78D-7BD1A148B279}"/>
              </a:ext>
            </a:extLst>
          </p:cNvPr>
          <p:cNvSpPr txBox="1">
            <a:spLocks/>
          </p:cNvSpPr>
          <p:nvPr/>
        </p:nvSpPr>
        <p:spPr bwMode="auto">
          <a:xfrm>
            <a:off x="0" y="3662585"/>
            <a:ext cx="12191999" cy="1645920"/>
          </a:xfrm>
          <a:prstGeom prst="rect">
            <a:avLst/>
          </a:prstGeom>
          <a:solidFill>
            <a:srgbClr val="343882">
              <a:alpha val="30000"/>
            </a:srgbClr>
          </a:solidFill>
          <a:ln>
            <a:noFill/>
            <a:headEnd/>
            <a:tailEnd/>
          </a:ln>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48640" indent="0">
              <a:spcBef>
                <a:spcPts val="1200"/>
              </a:spcBef>
              <a:spcAft>
                <a:spcPts val="1200"/>
              </a:spcAft>
              <a:buNone/>
            </a:pPr>
            <a:r>
              <a:rPr lang="en-US" dirty="0"/>
              <a:t>Create learning that lasts by engaging learners in content  that is cognitively engaging, culturally connected, intrinsically interesting, and communicatively purposeful. </a:t>
            </a:r>
          </a:p>
        </p:txBody>
      </p:sp>
      <p:sp>
        <p:nvSpPr>
          <p:cNvPr id="9" name="Rounded Rectangle 8">
            <a:extLst>
              <a:ext uri="{FF2B5EF4-FFF2-40B4-BE49-F238E27FC236}">
                <a16:creationId xmlns="" xmlns:a16="http://schemas.microsoft.com/office/drawing/2014/main" id="{C1D123EC-4FDE-C447-B765-6E4F05ACD019}"/>
              </a:ext>
            </a:extLst>
          </p:cNvPr>
          <p:cNvSpPr/>
          <p:nvPr/>
        </p:nvSpPr>
        <p:spPr>
          <a:xfrm>
            <a:off x="-3672284" y="5266573"/>
            <a:ext cx="3426114" cy="894521"/>
          </a:xfrm>
          <a:prstGeom prst="roundRect">
            <a:avLst/>
          </a:prstGeom>
          <a:solidFill>
            <a:srgbClr val="343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Stage 1</a:t>
            </a:r>
          </a:p>
        </p:txBody>
      </p:sp>
      <p:sp>
        <p:nvSpPr>
          <p:cNvPr id="13" name="Rounded Rectangle 12">
            <a:extLst>
              <a:ext uri="{FF2B5EF4-FFF2-40B4-BE49-F238E27FC236}">
                <a16:creationId xmlns="" xmlns:a16="http://schemas.microsoft.com/office/drawing/2014/main" id="{6ACDE9DD-C193-264B-8825-153172FE51E6}"/>
              </a:ext>
            </a:extLst>
          </p:cNvPr>
          <p:cNvSpPr/>
          <p:nvPr/>
        </p:nvSpPr>
        <p:spPr>
          <a:xfrm>
            <a:off x="12772083" y="5119967"/>
            <a:ext cx="3426114" cy="894521"/>
          </a:xfrm>
          <a:prstGeom prst="roundRect">
            <a:avLst/>
          </a:prstGeom>
          <a:solidFill>
            <a:srgbClr val="3438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Stage 3</a:t>
            </a:r>
          </a:p>
        </p:txBody>
      </p:sp>
      <p:sp>
        <p:nvSpPr>
          <p:cNvPr id="2" name="Footer Placeholder 1"/>
          <p:cNvSpPr>
            <a:spLocks noGrp="1"/>
          </p:cNvSpPr>
          <p:nvPr>
            <p:ph type="ftr" sz="quarter" idx="11"/>
          </p:nvPr>
        </p:nvSpPr>
        <p:spPr/>
        <p:txBody>
          <a:bodyPr/>
          <a:lstStyle/>
          <a:p>
            <a:r>
              <a:rPr lang="en-US" sz="1400">
                <a:solidFill>
                  <a:schemeClr val="tx1"/>
                </a:solidFill>
              </a:rPr>
              <a:t>ACTFL Workshop CPS April 2018 - Terrill</a:t>
            </a:r>
          </a:p>
        </p:txBody>
      </p:sp>
      <p:sp>
        <p:nvSpPr>
          <p:cNvPr id="4" name="Slide Number Placeholder 3"/>
          <p:cNvSpPr>
            <a:spLocks noGrp="1"/>
          </p:cNvSpPr>
          <p:nvPr>
            <p:ph type="sldNum" sz="quarter" idx="12"/>
          </p:nvPr>
        </p:nvSpPr>
        <p:spPr/>
        <p:txBody>
          <a:bodyPr/>
          <a:lstStyle/>
          <a:p>
            <a:fld id="{0607E1EB-901A-6849-9841-1183CB806B04}" type="slidenum">
              <a:t>3</a:t>
            </a:fld>
            <a:endParaRPr lang="en-US"/>
          </a:p>
        </p:txBody>
      </p:sp>
    </p:spTree>
    <p:extLst>
      <p:ext uri="{BB962C8B-B14F-4D97-AF65-F5344CB8AC3E}">
        <p14:creationId xmlns:p14="http://schemas.microsoft.com/office/powerpoint/2010/main" val="20578730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DAE3F4"/>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969896" y="-253261"/>
            <a:ext cx="10515600" cy="1325563"/>
          </a:xfrm>
        </p:spPr>
        <p:txBody>
          <a:bodyPr>
            <a:normAutofit/>
          </a:bodyPr>
          <a:lstStyle/>
          <a:p>
            <a:pPr algn="ctr"/>
            <a:r>
              <a:rPr lang="en-US" sz="4000" dirty="0">
                <a:solidFill>
                  <a:schemeClr val="bg1"/>
                </a:solidFill>
              </a:rPr>
              <a:t>Interpersonal Scoring Guide</a:t>
            </a:r>
          </a:p>
        </p:txBody>
      </p:sp>
      <p:sp>
        <p:nvSpPr>
          <p:cNvPr id="2" name="Footer Placeholder 1"/>
          <p:cNvSpPr>
            <a:spLocks noGrp="1"/>
          </p:cNvSpPr>
          <p:nvPr>
            <p:ph type="ftr" sz="quarter" idx="11"/>
          </p:nvPr>
        </p:nvSpPr>
        <p:spPr/>
        <p:txBody>
          <a:bodyPr/>
          <a:lstStyle/>
          <a:p>
            <a:r>
              <a:rPr lang="en-US">
                <a:solidFill>
                  <a:prstClr val="white"/>
                </a:solidFill>
              </a:rPr>
              <a:t>ACTFL Workshop CPS April 2018 - Terrill</a:t>
            </a:r>
            <a:endParaRPr lang="en-US" dirty="0">
              <a:solidFill>
                <a:prstClr val="white"/>
              </a:solidFill>
            </a:endParaRPr>
          </a:p>
        </p:txBody>
      </p:sp>
      <p:sp>
        <p:nvSpPr>
          <p:cNvPr id="3" name="Slide Number Placeholder 2"/>
          <p:cNvSpPr>
            <a:spLocks noGrp="1"/>
          </p:cNvSpPr>
          <p:nvPr>
            <p:ph type="sldNum" sz="quarter" idx="12"/>
          </p:nvPr>
        </p:nvSpPr>
        <p:spPr/>
        <p:txBody>
          <a:bodyPr/>
          <a:lstStyle/>
          <a:p>
            <a:fld id="{539D500B-731B-C041-A399-EB03800DC922}" type="slidenum">
              <a:rPr lang="uk-UA"/>
              <a:t>30</a:t>
            </a:fld>
            <a:endParaRPr lang="uk-UA" dirty="0"/>
          </a:p>
        </p:txBody>
      </p:sp>
      <p:graphicFrame>
        <p:nvGraphicFramePr>
          <p:cNvPr id="8" name="Table 7"/>
          <p:cNvGraphicFramePr>
            <a:graphicFrameLocks noGrp="1"/>
          </p:cNvGraphicFramePr>
          <p:nvPr>
            <p:extLst>
              <p:ext uri="{D42A27DB-BD31-4B8C-83A1-F6EECF244321}">
                <p14:modId xmlns:p14="http://schemas.microsoft.com/office/powerpoint/2010/main" val="791481169"/>
              </p:ext>
            </p:extLst>
          </p:nvPr>
        </p:nvGraphicFramePr>
        <p:xfrm>
          <a:off x="234695" y="692903"/>
          <a:ext cx="11749487" cy="6031812"/>
        </p:xfrm>
        <a:graphic>
          <a:graphicData uri="http://schemas.openxmlformats.org/drawingml/2006/table">
            <a:tbl>
              <a:tblPr firstRow="1" firstCol="1" bandRow="1">
                <a:tableStyleId>{B301B821-A1FF-4177-AEE7-76D212191A09}</a:tableStyleId>
              </a:tblPr>
              <a:tblGrid>
                <a:gridCol w="4547644">
                  <a:extLst>
                    <a:ext uri="{9D8B030D-6E8A-4147-A177-3AD203B41FA5}">
                      <a16:colId xmlns="" xmlns:a16="http://schemas.microsoft.com/office/drawing/2014/main" val="20000"/>
                    </a:ext>
                  </a:extLst>
                </a:gridCol>
                <a:gridCol w="2282274">
                  <a:extLst>
                    <a:ext uri="{9D8B030D-6E8A-4147-A177-3AD203B41FA5}">
                      <a16:colId xmlns="" xmlns:a16="http://schemas.microsoft.com/office/drawing/2014/main" val="20001"/>
                    </a:ext>
                  </a:extLst>
                </a:gridCol>
                <a:gridCol w="4919569">
                  <a:extLst>
                    <a:ext uri="{9D8B030D-6E8A-4147-A177-3AD203B41FA5}">
                      <a16:colId xmlns="" xmlns:a16="http://schemas.microsoft.com/office/drawing/2014/main" val="20002"/>
                    </a:ext>
                  </a:extLst>
                </a:gridCol>
              </a:tblGrid>
              <a:tr h="571592">
                <a:tc>
                  <a:txBody>
                    <a:bodyPr/>
                    <a:lstStyle/>
                    <a:p>
                      <a:pPr marL="0" marR="0" algn="ctr">
                        <a:lnSpc>
                          <a:spcPct val="107000"/>
                        </a:lnSpc>
                        <a:spcBef>
                          <a:spcPts val="0"/>
                        </a:spcBef>
                        <a:spcAft>
                          <a:spcPts val="0"/>
                        </a:spcAft>
                      </a:pPr>
                      <a:r>
                        <a:rPr lang="en-US" sz="2000" dirty="0">
                          <a:effectLst/>
                        </a:rPr>
                        <a:t>MOVE FROM:</a:t>
                      </a:r>
                      <a:endParaRPr lang="en-US" sz="2000" dirty="0">
                        <a:solidFill>
                          <a:schemeClr val="tx1"/>
                        </a:solidFill>
                        <a:effectLst/>
                        <a:latin typeface="+mj-lt"/>
                        <a:ea typeface="Calibri" panose="020F0502020204030204" pitchFamily="34" charset="0"/>
                        <a:cs typeface="Times New Roman" panose="02020603050405020304" pitchFamily="18" charset="0"/>
                      </a:endParaRPr>
                    </a:p>
                  </a:txBody>
                  <a:tcPr marL="51435" marR="51435" marT="0" marB="0" anchor="ctr">
                    <a:solidFill>
                      <a:srgbClr val="4573C4"/>
                    </a:solidFill>
                  </a:tcPr>
                </a:tc>
                <a:tc>
                  <a:txBody>
                    <a:bodyPr/>
                    <a:lstStyle/>
                    <a:p>
                      <a:pPr marL="0" marR="0" algn="ctr">
                        <a:lnSpc>
                          <a:spcPct val="107000"/>
                        </a:lnSpc>
                        <a:spcBef>
                          <a:spcPts val="0"/>
                        </a:spcBef>
                        <a:spcAft>
                          <a:spcPts val="0"/>
                        </a:spcAft>
                      </a:pPr>
                      <a:r>
                        <a:rPr lang="en-US" sz="2000" dirty="0">
                          <a:effectLst/>
                        </a:rPr>
                        <a:t> 1 – 2 – 3 – 4 – 5 </a:t>
                      </a:r>
                      <a:endParaRPr lang="en-US" sz="2000" dirty="0">
                        <a:solidFill>
                          <a:schemeClr val="tx1"/>
                        </a:solidFill>
                        <a:effectLst/>
                        <a:latin typeface="+mj-lt"/>
                        <a:ea typeface="Calibri" panose="020F0502020204030204" pitchFamily="34" charset="0"/>
                        <a:cs typeface="Times New Roman" panose="02020603050405020304" pitchFamily="18" charset="0"/>
                      </a:endParaRPr>
                    </a:p>
                  </a:txBody>
                  <a:tcPr marL="51435" marR="51435" marT="0" marB="0" anchor="ctr">
                    <a:solidFill>
                      <a:srgbClr val="4573C4"/>
                    </a:solidFill>
                  </a:tcPr>
                </a:tc>
                <a:tc>
                  <a:txBody>
                    <a:bodyPr/>
                    <a:lstStyle/>
                    <a:p>
                      <a:pPr marL="0" marR="0" algn="ctr">
                        <a:lnSpc>
                          <a:spcPct val="107000"/>
                        </a:lnSpc>
                        <a:spcBef>
                          <a:spcPts val="0"/>
                        </a:spcBef>
                        <a:spcAft>
                          <a:spcPts val="0"/>
                        </a:spcAft>
                      </a:pPr>
                      <a:r>
                        <a:rPr lang="en-US" sz="2000" dirty="0">
                          <a:effectLst/>
                        </a:rPr>
                        <a:t>MOVE TO:</a:t>
                      </a:r>
                      <a:endParaRPr lang="en-US" sz="2000" dirty="0">
                        <a:solidFill>
                          <a:schemeClr val="tx1"/>
                        </a:solidFill>
                        <a:effectLst/>
                        <a:latin typeface="+mj-lt"/>
                        <a:ea typeface="Calibri" panose="020F0502020204030204" pitchFamily="34" charset="0"/>
                        <a:cs typeface="Times New Roman" panose="02020603050405020304" pitchFamily="18" charset="0"/>
                      </a:endParaRPr>
                    </a:p>
                  </a:txBody>
                  <a:tcPr marL="51435" marR="51435" marT="0" marB="0" anchor="ctr">
                    <a:solidFill>
                      <a:srgbClr val="4573C4"/>
                    </a:solidFill>
                  </a:tcPr>
                </a:tc>
                <a:extLst>
                  <a:ext uri="{0D108BD9-81ED-4DB2-BD59-A6C34878D82A}">
                    <a16:rowId xmlns="" xmlns:a16="http://schemas.microsoft.com/office/drawing/2014/main" val="10000"/>
                  </a:ext>
                </a:extLst>
              </a:tr>
              <a:tr h="474884">
                <a:tc>
                  <a:txBody>
                    <a:bodyPr/>
                    <a:lstStyle/>
                    <a:p>
                      <a:pPr marL="0" marR="0">
                        <a:lnSpc>
                          <a:spcPct val="107000"/>
                        </a:lnSpc>
                        <a:spcBef>
                          <a:spcPts val="0"/>
                        </a:spcBef>
                        <a:spcAft>
                          <a:spcPts val="800"/>
                        </a:spcAft>
                      </a:pPr>
                      <a:r>
                        <a:rPr lang="en-US" sz="2200" dirty="0">
                          <a:effectLst/>
                        </a:rPr>
                        <a:t>Uses English frequently</a:t>
                      </a:r>
                      <a:endParaRPr lang="en-US" sz="2200" b="0" dirty="0">
                        <a:effectLst/>
                        <a:latin typeface="+mj-lt"/>
                        <a:ea typeface="DengXian" charset="-122"/>
                        <a:cs typeface="Times New Roman" charset="0"/>
                      </a:endParaRPr>
                    </a:p>
                  </a:txBody>
                  <a:tcPr marL="68580" marR="68580" marT="0" marB="0" anchor="ctr">
                    <a:solidFill>
                      <a:srgbClr val="CFD6EB"/>
                    </a:solidFill>
                  </a:tcPr>
                </a:tc>
                <a:tc>
                  <a:txBody>
                    <a:bodyPr/>
                    <a:lstStyle/>
                    <a:p>
                      <a:endParaRPr lang="en-US" sz="2200" b="0" dirty="0">
                        <a:effectLst/>
                        <a:latin typeface="+mj-lt"/>
                        <a:ea typeface="Calibri" charset="0"/>
                      </a:endParaRPr>
                    </a:p>
                  </a:txBody>
                  <a:tcPr marL="68580" marR="68580" marT="0" marB="0" anchor="ctr">
                    <a:solidFill>
                      <a:srgbClr val="CFD6EB"/>
                    </a:solidFill>
                  </a:tcPr>
                </a:tc>
                <a:tc>
                  <a:txBody>
                    <a:bodyPr/>
                    <a:lstStyle/>
                    <a:p>
                      <a:pPr marL="0" marR="0">
                        <a:lnSpc>
                          <a:spcPct val="107000"/>
                        </a:lnSpc>
                        <a:spcBef>
                          <a:spcPts val="0"/>
                        </a:spcBef>
                        <a:spcAft>
                          <a:spcPts val="800"/>
                        </a:spcAft>
                      </a:pPr>
                      <a:r>
                        <a:rPr lang="en-US" sz="2200" b="1" dirty="0">
                          <a:effectLst/>
                        </a:rPr>
                        <a:t>Uses the target language all the time</a:t>
                      </a:r>
                      <a:endParaRPr lang="en-US" sz="2200" b="1" dirty="0">
                        <a:effectLst/>
                        <a:latin typeface="+mj-lt"/>
                        <a:ea typeface="DengXian" charset="-122"/>
                        <a:cs typeface="Times New Roman" charset="0"/>
                      </a:endParaRPr>
                    </a:p>
                  </a:txBody>
                  <a:tcPr marL="68580" marR="68580" marT="0" marB="0" anchor="ctr">
                    <a:solidFill>
                      <a:srgbClr val="CFD6EB"/>
                    </a:solidFill>
                  </a:tcPr>
                </a:tc>
                <a:extLst>
                  <a:ext uri="{0D108BD9-81ED-4DB2-BD59-A6C34878D82A}">
                    <a16:rowId xmlns="" xmlns:a16="http://schemas.microsoft.com/office/drawing/2014/main" val="10001"/>
                  </a:ext>
                </a:extLst>
              </a:tr>
              <a:tr h="547337">
                <a:tc>
                  <a:txBody>
                    <a:bodyPr/>
                    <a:lstStyle/>
                    <a:p>
                      <a:pPr marL="0" marR="0">
                        <a:lnSpc>
                          <a:spcPct val="107000"/>
                        </a:lnSpc>
                        <a:spcBef>
                          <a:spcPts val="0"/>
                        </a:spcBef>
                        <a:spcAft>
                          <a:spcPts val="800"/>
                        </a:spcAft>
                      </a:pPr>
                      <a:r>
                        <a:rPr lang="en-US" sz="2200" dirty="0">
                          <a:effectLst/>
                        </a:rPr>
                        <a:t>Only responds when asked </a:t>
                      </a:r>
                      <a:endParaRPr lang="en-US" sz="2200" b="0" dirty="0">
                        <a:effectLst/>
                        <a:latin typeface="+mj-lt"/>
                        <a:ea typeface="DengXian" charset="-122"/>
                        <a:cs typeface="Times New Roman" charset="0"/>
                      </a:endParaRPr>
                    </a:p>
                  </a:txBody>
                  <a:tcPr marL="68580" marR="68580" marT="0" marB="0" anchor="ctr">
                    <a:solidFill>
                      <a:srgbClr val="E9EBF5"/>
                    </a:solidFill>
                  </a:tcPr>
                </a:tc>
                <a:tc>
                  <a:txBody>
                    <a:bodyPr/>
                    <a:lstStyle/>
                    <a:p>
                      <a:pPr marL="0" marR="0">
                        <a:lnSpc>
                          <a:spcPct val="107000"/>
                        </a:lnSpc>
                        <a:spcBef>
                          <a:spcPts val="0"/>
                        </a:spcBef>
                        <a:spcAft>
                          <a:spcPts val="800"/>
                        </a:spcAft>
                      </a:pPr>
                      <a:r>
                        <a:rPr lang="en-US" sz="2200" dirty="0">
                          <a:effectLst/>
                        </a:rPr>
                        <a:t> </a:t>
                      </a:r>
                      <a:endParaRPr lang="en-US" sz="2200" b="0" dirty="0">
                        <a:effectLst/>
                        <a:latin typeface="+mj-lt"/>
                        <a:ea typeface="DengXian" charset="-122"/>
                        <a:cs typeface="Times New Roman" charset="0"/>
                      </a:endParaRPr>
                    </a:p>
                  </a:txBody>
                  <a:tcPr marL="68580" marR="68580" marT="0" marB="0" anchor="ctr">
                    <a:solidFill>
                      <a:srgbClr val="E9EBF5"/>
                    </a:solidFill>
                  </a:tcPr>
                </a:tc>
                <a:tc>
                  <a:txBody>
                    <a:bodyPr/>
                    <a:lstStyle/>
                    <a:p>
                      <a:pPr marL="0" marR="0">
                        <a:lnSpc>
                          <a:spcPct val="107000"/>
                        </a:lnSpc>
                        <a:spcBef>
                          <a:spcPts val="0"/>
                        </a:spcBef>
                        <a:spcAft>
                          <a:spcPts val="800"/>
                        </a:spcAft>
                      </a:pPr>
                      <a:r>
                        <a:rPr lang="en-US" sz="2200" b="1" dirty="0">
                          <a:effectLst/>
                        </a:rPr>
                        <a:t>Volunteers comments related to the discussion</a:t>
                      </a:r>
                      <a:endParaRPr lang="en-US" sz="2200" b="1" dirty="0">
                        <a:effectLst/>
                        <a:latin typeface="+mj-lt"/>
                        <a:ea typeface="DengXian" charset="-122"/>
                        <a:cs typeface="Times New Roman" charset="0"/>
                      </a:endParaRPr>
                    </a:p>
                  </a:txBody>
                  <a:tcPr marL="68580" marR="68580" marT="0" marB="0" anchor="ctr">
                    <a:solidFill>
                      <a:srgbClr val="E9EBF5"/>
                    </a:solidFill>
                  </a:tcPr>
                </a:tc>
                <a:extLst>
                  <a:ext uri="{0D108BD9-81ED-4DB2-BD59-A6C34878D82A}">
                    <a16:rowId xmlns="" xmlns:a16="http://schemas.microsoft.com/office/drawing/2014/main" val="10002"/>
                  </a:ext>
                </a:extLst>
              </a:tr>
              <a:tr h="547337">
                <a:tc>
                  <a:txBody>
                    <a:bodyPr/>
                    <a:lstStyle/>
                    <a:p>
                      <a:pPr marL="0" marR="0">
                        <a:lnSpc>
                          <a:spcPct val="107000"/>
                        </a:lnSpc>
                        <a:spcBef>
                          <a:spcPts val="0"/>
                        </a:spcBef>
                        <a:spcAft>
                          <a:spcPts val="0"/>
                        </a:spcAft>
                      </a:pPr>
                      <a:r>
                        <a:rPr lang="en-US" sz="2200" dirty="0">
                          <a:effectLst/>
                        </a:rPr>
                        <a:t>Asks random questions</a:t>
                      </a:r>
                      <a:endParaRPr lang="en-US" sz="2200" b="0" dirty="0">
                        <a:effectLst/>
                        <a:latin typeface="+mj-lt"/>
                        <a:ea typeface="DengXian" charset="-122"/>
                        <a:cs typeface="Times New Roman" charset="0"/>
                      </a:endParaRPr>
                    </a:p>
                  </a:txBody>
                  <a:tcPr marL="68580" marR="68580" marT="0" marB="0" anchor="ctr">
                    <a:solidFill>
                      <a:srgbClr val="CFD6EB"/>
                    </a:solidFill>
                  </a:tcPr>
                </a:tc>
                <a:tc>
                  <a:txBody>
                    <a:bodyPr/>
                    <a:lstStyle/>
                    <a:p>
                      <a:pPr marL="0" marR="0">
                        <a:lnSpc>
                          <a:spcPct val="107000"/>
                        </a:lnSpc>
                        <a:spcBef>
                          <a:spcPts val="0"/>
                        </a:spcBef>
                        <a:spcAft>
                          <a:spcPts val="0"/>
                        </a:spcAft>
                      </a:pPr>
                      <a:r>
                        <a:rPr lang="en-US" sz="2200" dirty="0">
                          <a:effectLst/>
                        </a:rPr>
                        <a:t> </a:t>
                      </a:r>
                      <a:endParaRPr lang="en-US" sz="2200" b="0" dirty="0">
                        <a:effectLst/>
                        <a:latin typeface="+mj-lt"/>
                        <a:ea typeface="DengXian" charset="-122"/>
                        <a:cs typeface="Times New Roman" charset="0"/>
                      </a:endParaRPr>
                    </a:p>
                  </a:txBody>
                  <a:tcPr marL="68580" marR="68580" marT="0" marB="0" anchor="ctr">
                    <a:solidFill>
                      <a:srgbClr val="CFD6EB"/>
                    </a:solidFill>
                  </a:tcPr>
                </a:tc>
                <a:tc>
                  <a:txBody>
                    <a:bodyPr/>
                    <a:lstStyle/>
                    <a:p>
                      <a:pPr marL="0" marR="0">
                        <a:spcBef>
                          <a:spcPts val="0"/>
                        </a:spcBef>
                        <a:spcAft>
                          <a:spcPts val="0"/>
                        </a:spcAft>
                      </a:pPr>
                      <a:r>
                        <a:rPr lang="en-US" sz="2200" b="1" dirty="0">
                          <a:effectLst/>
                        </a:rPr>
                        <a:t>Asks follow-up questions related to what </a:t>
                      </a:r>
                    </a:p>
                    <a:p>
                      <a:pPr marL="0" marR="0">
                        <a:spcBef>
                          <a:spcPts val="0"/>
                        </a:spcBef>
                        <a:spcAft>
                          <a:spcPts val="0"/>
                        </a:spcAft>
                      </a:pPr>
                      <a:r>
                        <a:rPr lang="en-US" sz="2200" b="1" dirty="0">
                          <a:effectLst/>
                        </a:rPr>
                        <a:t>someone else said</a:t>
                      </a:r>
                      <a:endParaRPr lang="en-US" sz="2200" b="1" dirty="0">
                        <a:effectLst/>
                        <a:latin typeface="+mj-lt"/>
                        <a:ea typeface="DengXian" charset="-122"/>
                        <a:cs typeface="Times New Roman" charset="0"/>
                      </a:endParaRPr>
                    </a:p>
                  </a:txBody>
                  <a:tcPr marL="68580" marR="68580" marT="0" marB="0" anchor="ctr">
                    <a:solidFill>
                      <a:srgbClr val="CFD6EB"/>
                    </a:solidFill>
                  </a:tcPr>
                </a:tc>
                <a:extLst>
                  <a:ext uri="{0D108BD9-81ED-4DB2-BD59-A6C34878D82A}">
                    <a16:rowId xmlns="" xmlns:a16="http://schemas.microsoft.com/office/drawing/2014/main" val="10003"/>
                  </a:ext>
                </a:extLst>
              </a:tr>
              <a:tr h="547337">
                <a:tc>
                  <a:txBody>
                    <a:bodyPr/>
                    <a:lstStyle/>
                    <a:p>
                      <a:pPr marL="0" marR="0">
                        <a:lnSpc>
                          <a:spcPct val="107000"/>
                        </a:lnSpc>
                        <a:spcBef>
                          <a:spcPts val="0"/>
                        </a:spcBef>
                        <a:spcAft>
                          <a:spcPts val="800"/>
                        </a:spcAft>
                      </a:pPr>
                      <a:r>
                        <a:rPr lang="en-US" sz="2200" dirty="0">
                          <a:effectLst/>
                        </a:rPr>
                        <a:t>Gives short responses</a:t>
                      </a:r>
                      <a:endParaRPr lang="en-US" sz="2200" b="0" dirty="0">
                        <a:effectLst/>
                        <a:latin typeface="+mj-lt"/>
                        <a:ea typeface="DengXian" charset="-122"/>
                        <a:cs typeface="Times New Roman" charset="0"/>
                      </a:endParaRPr>
                    </a:p>
                  </a:txBody>
                  <a:tcPr marL="68580" marR="68580" marT="0" marB="0" anchor="ctr">
                    <a:solidFill>
                      <a:srgbClr val="E9EBF5"/>
                    </a:solidFill>
                  </a:tcPr>
                </a:tc>
                <a:tc>
                  <a:txBody>
                    <a:bodyPr/>
                    <a:lstStyle/>
                    <a:p>
                      <a:pPr marL="0" marR="0">
                        <a:lnSpc>
                          <a:spcPct val="107000"/>
                        </a:lnSpc>
                        <a:spcBef>
                          <a:spcPts val="0"/>
                        </a:spcBef>
                        <a:spcAft>
                          <a:spcPts val="800"/>
                        </a:spcAft>
                      </a:pPr>
                      <a:r>
                        <a:rPr lang="en-US" sz="2200" dirty="0">
                          <a:effectLst/>
                        </a:rPr>
                        <a:t> </a:t>
                      </a:r>
                      <a:endParaRPr lang="en-US" sz="2200" b="0" dirty="0">
                        <a:effectLst/>
                        <a:latin typeface="+mj-lt"/>
                        <a:ea typeface="DengXian" charset="-122"/>
                        <a:cs typeface="Times New Roman" charset="0"/>
                      </a:endParaRPr>
                    </a:p>
                  </a:txBody>
                  <a:tcPr marL="68580" marR="68580" marT="0" marB="0" anchor="ctr">
                    <a:solidFill>
                      <a:srgbClr val="E9EBF5"/>
                    </a:solidFill>
                  </a:tcPr>
                </a:tc>
                <a:tc>
                  <a:txBody>
                    <a:bodyPr/>
                    <a:lstStyle/>
                    <a:p>
                      <a:pPr marL="0" marR="0">
                        <a:lnSpc>
                          <a:spcPct val="107000"/>
                        </a:lnSpc>
                        <a:spcBef>
                          <a:spcPts val="0"/>
                        </a:spcBef>
                        <a:spcAft>
                          <a:spcPts val="800"/>
                        </a:spcAft>
                      </a:pPr>
                      <a:r>
                        <a:rPr lang="en-US" sz="2200" b="1" dirty="0">
                          <a:effectLst/>
                        </a:rPr>
                        <a:t>Gives responses with details, reasons, explanations</a:t>
                      </a:r>
                      <a:endParaRPr lang="en-US" sz="2200" b="1" dirty="0">
                        <a:effectLst/>
                        <a:latin typeface="+mj-lt"/>
                        <a:ea typeface="DengXian" charset="-122"/>
                        <a:cs typeface="Times New Roman" charset="0"/>
                      </a:endParaRPr>
                    </a:p>
                  </a:txBody>
                  <a:tcPr marL="68580" marR="68580" marT="0" marB="0" anchor="ctr">
                    <a:solidFill>
                      <a:srgbClr val="E9EBF5"/>
                    </a:solidFill>
                  </a:tcPr>
                </a:tc>
                <a:extLst>
                  <a:ext uri="{0D108BD9-81ED-4DB2-BD59-A6C34878D82A}">
                    <a16:rowId xmlns="" xmlns:a16="http://schemas.microsoft.com/office/drawing/2014/main" val="10004"/>
                  </a:ext>
                </a:extLst>
              </a:tr>
              <a:tr h="547337">
                <a:tc>
                  <a:txBody>
                    <a:bodyPr/>
                    <a:lstStyle/>
                    <a:p>
                      <a:pPr marL="0" marR="0">
                        <a:lnSpc>
                          <a:spcPct val="107000"/>
                        </a:lnSpc>
                        <a:spcBef>
                          <a:spcPts val="0"/>
                        </a:spcBef>
                        <a:spcAft>
                          <a:spcPts val="800"/>
                        </a:spcAft>
                      </a:pPr>
                      <a:r>
                        <a:rPr lang="en-US" sz="2200" dirty="0">
                          <a:effectLst/>
                        </a:rPr>
                        <a:t>Dominates the discussion</a:t>
                      </a:r>
                      <a:endParaRPr lang="en-US" sz="2200" b="0" dirty="0">
                        <a:effectLst/>
                        <a:latin typeface="+mj-lt"/>
                        <a:ea typeface="DengXian" charset="-122"/>
                        <a:cs typeface="Times New Roman" charset="0"/>
                      </a:endParaRPr>
                    </a:p>
                  </a:txBody>
                  <a:tcPr marL="68580" marR="68580" marT="0" marB="0" anchor="ctr">
                    <a:solidFill>
                      <a:srgbClr val="CFD6EB"/>
                    </a:solidFill>
                  </a:tcPr>
                </a:tc>
                <a:tc>
                  <a:txBody>
                    <a:bodyPr/>
                    <a:lstStyle/>
                    <a:p>
                      <a:pPr marL="0" marR="0">
                        <a:lnSpc>
                          <a:spcPct val="107000"/>
                        </a:lnSpc>
                        <a:spcBef>
                          <a:spcPts val="0"/>
                        </a:spcBef>
                        <a:spcAft>
                          <a:spcPts val="800"/>
                        </a:spcAft>
                      </a:pPr>
                      <a:r>
                        <a:rPr lang="en-US" sz="2200" dirty="0">
                          <a:effectLst/>
                        </a:rPr>
                        <a:t> </a:t>
                      </a:r>
                      <a:endParaRPr lang="en-US" sz="2200" b="0" dirty="0">
                        <a:effectLst/>
                        <a:latin typeface="+mj-lt"/>
                        <a:ea typeface="DengXian" charset="-122"/>
                        <a:cs typeface="Times New Roman" charset="0"/>
                      </a:endParaRPr>
                    </a:p>
                  </a:txBody>
                  <a:tcPr marL="68580" marR="68580" marT="0" marB="0" anchor="ctr">
                    <a:solidFill>
                      <a:srgbClr val="CFD6EB"/>
                    </a:solidFill>
                  </a:tcPr>
                </a:tc>
                <a:tc>
                  <a:txBody>
                    <a:bodyPr/>
                    <a:lstStyle/>
                    <a:p>
                      <a:pPr marL="0" marR="0">
                        <a:lnSpc>
                          <a:spcPct val="107000"/>
                        </a:lnSpc>
                        <a:spcBef>
                          <a:spcPts val="0"/>
                        </a:spcBef>
                        <a:spcAft>
                          <a:spcPts val="800"/>
                        </a:spcAft>
                      </a:pPr>
                      <a:r>
                        <a:rPr lang="en-US" sz="2200" b="1" dirty="0">
                          <a:effectLst/>
                        </a:rPr>
                        <a:t>Invites others to give their opinions, ideas</a:t>
                      </a:r>
                      <a:endParaRPr lang="en-US" sz="2200" b="1" dirty="0">
                        <a:effectLst/>
                        <a:latin typeface="+mj-lt"/>
                        <a:ea typeface="DengXian" charset="-122"/>
                        <a:cs typeface="Times New Roman" charset="0"/>
                      </a:endParaRPr>
                    </a:p>
                  </a:txBody>
                  <a:tcPr marL="68580" marR="68580" marT="0" marB="0" anchor="ctr">
                    <a:solidFill>
                      <a:srgbClr val="CFD6EB"/>
                    </a:solidFill>
                  </a:tcPr>
                </a:tc>
                <a:extLst>
                  <a:ext uri="{0D108BD9-81ED-4DB2-BD59-A6C34878D82A}">
                    <a16:rowId xmlns="" xmlns:a16="http://schemas.microsoft.com/office/drawing/2014/main" val="10005"/>
                  </a:ext>
                </a:extLst>
              </a:tr>
              <a:tr h="474884">
                <a:tc>
                  <a:txBody>
                    <a:bodyPr/>
                    <a:lstStyle/>
                    <a:p>
                      <a:pPr marL="0" marR="0">
                        <a:lnSpc>
                          <a:spcPct val="107000"/>
                        </a:lnSpc>
                        <a:spcBef>
                          <a:spcPts val="0"/>
                        </a:spcBef>
                        <a:spcAft>
                          <a:spcPts val="800"/>
                        </a:spcAft>
                      </a:pPr>
                      <a:r>
                        <a:rPr lang="en-US" sz="2200" dirty="0">
                          <a:effectLst/>
                        </a:rPr>
                        <a:t>Repeats ideas that others already contributed</a:t>
                      </a:r>
                      <a:endParaRPr lang="en-US" sz="2200" b="0" dirty="0">
                        <a:effectLst/>
                        <a:latin typeface="+mj-lt"/>
                        <a:ea typeface="DengXian" charset="-122"/>
                        <a:cs typeface="Times New Roman" charset="0"/>
                      </a:endParaRPr>
                    </a:p>
                  </a:txBody>
                  <a:tcPr marL="68580" marR="68580" marT="0" marB="0" anchor="ctr">
                    <a:solidFill>
                      <a:srgbClr val="E9EBF5"/>
                    </a:solidFill>
                  </a:tcPr>
                </a:tc>
                <a:tc>
                  <a:txBody>
                    <a:bodyPr/>
                    <a:lstStyle/>
                    <a:p>
                      <a:pPr marL="0" marR="0">
                        <a:lnSpc>
                          <a:spcPct val="107000"/>
                        </a:lnSpc>
                        <a:spcBef>
                          <a:spcPts val="0"/>
                        </a:spcBef>
                        <a:spcAft>
                          <a:spcPts val="800"/>
                        </a:spcAft>
                      </a:pPr>
                      <a:r>
                        <a:rPr lang="en-US" sz="2200" dirty="0">
                          <a:effectLst/>
                        </a:rPr>
                        <a:t> </a:t>
                      </a:r>
                      <a:endParaRPr lang="en-US" sz="2200" b="0" dirty="0">
                        <a:effectLst/>
                        <a:latin typeface="+mj-lt"/>
                        <a:ea typeface="DengXian" charset="-122"/>
                        <a:cs typeface="Times New Roman" charset="0"/>
                      </a:endParaRPr>
                    </a:p>
                  </a:txBody>
                  <a:tcPr marL="68580" marR="68580" marT="0" marB="0" anchor="ctr">
                    <a:solidFill>
                      <a:srgbClr val="E9EBF5"/>
                    </a:solidFill>
                  </a:tcPr>
                </a:tc>
                <a:tc>
                  <a:txBody>
                    <a:bodyPr/>
                    <a:lstStyle/>
                    <a:p>
                      <a:pPr marL="0" marR="0">
                        <a:spcBef>
                          <a:spcPts val="0"/>
                        </a:spcBef>
                        <a:spcAft>
                          <a:spcPts val="0"/>
                        </a:spcAft>
                      </a:pPr>
                      <a:r>
                        <a:rPr lang="en-US" sz="2200" b="1" dirty="0">
                          <a:effectLst/>
                        </a:rPr>
                        <a:t>Adds ideas, insights, additional information to make</a:t>
                      </a:r>
                    </a:p>
                    <a:p>
                      <a:pPr marL="0" marR="0">
                        <a:spcBef>
                          <a:spcPts val="0"/>
                        </a:spcBef>
                        <a:spcAft>
                          <a:spcPts val="0"/>
                        </a:spcAft>
                      </a:pPr>
                      <a:r>
                        <a:rPr lang="en-US" sz="2200" b="1" dirty="0">
                          <a:effectLst/>
                        </a:rPr>
                        <a:t>the discussion more interesting</a:t>
                      </a:r>
                      <a:endParaRPr lang="en-US" sz="2200" b="1" dirty="0">
                        <a:effectLst/>
                        <a:latin typeface="+mj-lt"/>
                        <a:ea typeface="DengXian" charset="-122"/>
                        <a:cs typeface="Times New Roman" charset="0"/>
                      </a:endParaRPr>
                    </a:p>
                  </a:txBody>
                  <a:tcPr marL="68580" marR="68580" marT="0" marB="0" anchor="ctr">
                    <a:solidFill>
                      <a:srgbClr val="E9EBF5"/>
                    </a:solidFill>
                  </a:tcPr>
                </a:tc>
                <a:extLst>
                  <a:ext uri="{0D108BD9-81ED-4DB2-BD59-A6C34878D82A}">
                    <a16:rowId xmlns="" xmlns:a16="http://schemas.microsoft.com/office/drawing/2014/main" val="10006"/>
                  </a:ext>
                </a:extLst>
              </a:tr>
              <a:tr h="821006">
                <a:tc>
                  <a:txBody>
                    <a:bodyPr/>
                    <a:lstStyle/>
                    <a:p>
                      <a:pPr marL="0" marR="0">
                        <a:lnSpc>
                          <a:spcPct val="107000"/>
                        </a:lnSpc>
                        <a:spcBef>
                          <a:spcPts val="0"/>
                        </a:spcBef>
                        <a:spcAft>
                          <a:spcPts val="800"/>
                        </a:spcAft>
                      </a:pPr>
                      <a:r>
                        <a:rPr lang="en-US" sz="2200" dirty="0">
                          <a:effectLst/>
                        </a:rPr>
                        <a:t>Does not pay attention during the discussion</a:t>
                      </a:r>
                      <a:endParaRPr lang="en-US" sz="2200" b="0" dirty="0">
                        <a:effectLst/>
                        <a:latin typeface="+mj-lt"/>
                        <a:ea typeface="DengXian" charset="-122"/>
                        <a:cs typeface="Times New Roman" charset="0"/>
                      </a:endParaRPr>
                    </a:p>
                  </a:txBody>
                  <a:tcPr marL="68580" marR="68580" marT="0" marB="0" anchor="ctr">
                    <a:solidFill>
                      <a:srgbClr val="CFD6EB"/>
                    </a:solidFill>
                  </a:tcPr>
                </a:tc>
                <a:tc>
                  <a:txBody>
                    <a:bodyPr/>
                    <a:lstStyle/>
                    <a:p>
                      <a:endParaRPr lang="en-US" sz="2200" b="0" dirty="0">
                        <a:effectLst/>
                        <a:latin typeface="+mj-lt"/>
                        <a:ea typeface="Calibri" charset="0"/>
                      </a:endParaRPr>
                    </a:p>
                  </a:txBody>
                  <a:tcPr marL="68580" marR="68580" marT="0" marB="0" anchor="ctr">
                    <a:solidFill>
                      <a:srgbClr val="CFD6EB"/>
                    </a:solidFill>
                  </a:tcPr>
                </a:tc>
                <a:tc>
                  <a:txBody>
                    <a:bodyPr/>
                    <a:lstStyle/>
                    <a:p>
                      <a:pPr marL="0" marR="0">
                        <a:lnSpc>
                          <a:spcPct val="107000"/>
                        </a:lnSpc>
                        <a:spcBef>
                          <a:spcPts val="0"/>
                        </a:spcBef>
                        <a:spcAft>
                          <a:spcPts val="800"/>
                        </a:spcAft>
                      </a:pPr>
                      <a:r>
                        <a:rPr lang="en-US" sz="2200" b="1" dirty="0">
                          <a:effectLst/>
                        </a:rPr>
                        <a:t>Actively listens to what others are saying</a:t>
                      </a:r>
                      <a:endParaRPr lang="en-US" sz="2200" b="1" dirty="0">
                        <a:effectLst/>
                        <a:latin typeface="+mj-lt"/>
                        <a:ea typeface="DengXian" charset="-122"/>
                        <a:cs typeface="Times New Roman" charset="0"/>
                      </a:endParaRPr>
                    </a:p>
                  </a:txBody>
                  <a:tcPr marL="68580" marR="68580" marT="0" marB="0" anchor="ctr">
                    <a:solidFill>
                      <a:srgbClr val="CFD6EB"/>
                    </a:solidFill>
                  </a:tcPr>
                </a:tc>
                <a:extLst>
                  <a:ext uri="{0D108BD9-81ED-4DB2-BD59-A6C34878D82A}">
                    <a16:rowId xmlns="" xmlns:a16="http://schemas.microsoft.com/office/drawing/2014/main" val="10007"/>
                  </a:ext>
                </a:extLst>
              </a:tr>
            </a:tbl>
          </a:graphicData>
        </a:graphic>
      </p:graphicFrame>
      <p:sp>
        <p:nvSpPr>
          <p:cNvPr id="9" name="Rectangle 2"/>
          <p:cNvSpPr>
            <a:spLocks noChangeArrowheads="1"/>
          </p:cNvSpPr>
          <p:nvPr/>
        </p:nvSpPr>
        <p:spPr bwMode="auto">
          <a:xfrm>
            <a:off x="2818575" y="2913045"/>
            <a:ext cx="866692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457200"/>
            <a:endParaRPr lang="en-US" sz="1350" dirty="0">
              <a:solidFill>
                <a:prstClr val="white"/>
              </a:solidFill>
            </a:endParaRPr>
          </a:p>
        </p:txBody>
      </p:sp>
    </p:spTree>
    <p:extLst>
      <p:ext uri="{BB962C8B-B14F-4D97-AF65-F5344CB8AC3E}">
        <p14:creationId xmlns:p14="http://schemas.microsoft.com/office/powerpoint/2010/main" val="18260462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DAE3F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2073" y="274957"/>
            <a:ext cx="10787743" cy="944001"/>
          </a:xfrm>
        </p:spPr>
        <p:txBody>
          <a:bodyPr>
            <a:normAutofit/>
          </a:bodyPr>
          <a:lstStyle/>
          <a:p>
            <a:pPr algn="ctr"/>
            <a:r>
              <a:rPr lang="en-US" sz="4000" dirty="0">
                <a:solidFill>
                  <a:schemeClr val="bg1"/>
                </a:solidFill>
              </a:rPr>
              <a:t>Summative Performance Assessment Tasks</a:t>
            </a:r>
            <a:endParaRPr lang="en-US" sz="4000">
              <a:solidFill>
                <a:schemeClr val="bg1"/>
              </a:solidFill>
            </a:endParaRPr>
          </a:p>
        </p:txBody>
      </p:sp>
      <p:sp>
        <p:nvSpPr>
          <p:cNvPr id="3" name="Footer Placeholder 2"/>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4" name="Slide Number Placeholder 3"/>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31</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TextBox 4"/>
          <p:cNvSpPr txBox="1"/>
          <p:nvPr/>
        </p:nvSpPr>
        <p:spPr>
          <a:xfrm>
            <a:off x="9960491" y="74902"/>
            <a:ext cx="2103120" cy="400110"/>
          </a:xfrm>
          <a:prstGeom prst="rect">
            <a:avLst/>
          </a:prstGeom>
          <a:solidFill>
            <a:schemeClr val="bg1"/>
          </a:solidFill>
        </p:spPr>
        <p:txBody>
          <a:bodyPr wrap="square" rtlCol="0">
            <a:spAutoFit/>
          </a:bodyPr>
          <a:lstStyle/>
          <a:p>
            <a:pPr algn="ctr" defTabSz="457200"/>
            <a:r>
              <a:rPr lang="en-US" sz="2000" dirty="0"/>
              <a:t>Page 15</a:t>
            </a:r>
          </a:p>
        </p:txBody>
      </p:sp>
      <p:graphicFrame>
        <p:nvGraphicFramePr>
          <p:cNvPr id="6" name="Table 5"/>
          <p:cNvGraphicFramePr>
            <a:graphicFrameLocks noGrp="1"/>
          </p:cNvGraphicFramePr>
          <p:nvPr>
            <p:extLst>
              <p:ext uri="{D42A27DB-BD31-4B8C-83A1-F6EECF244321}">
                <p14:modId xmlns:p14="http://schemas.microsoft.com/office/powerpoint/2010/main" val="841994765"/>
              </p:ext>
            </p:extLst>
          </p:nvPr>
        </p:nvGraphicFramePr>
        <p:xfrm>
          <a:off x="274320" y="1110342"/>
          <a:ext cx="11495313" cy="2529840"/>
        </p:xfrm>
        <a:graphic>
          <a:graphicData uri="http://schemas.openxmlformats.org/drawingml/2006/table">
            <a:tbl>
              <a:tblPr firstRow="1" bandRow="1">
                <a:tableStyleId>{69012ECD-51FC-41F1-AA8D-1B2483CD663E}</a:tableStyleId>
              </a:tblPr>
              <a:tblGrid>
                <a:gridCol w="3831771">
                  <a:extLst>
                    <a:ext uri="{9D8B030D-6E8A-4147-A177-3AD203B41FA5}">
                      <a16:colId xmlns="" xmlns:a16="http://schemas.microsoft.com/office/drawing/2014/main" val="20000"/>
                    </a:ext>
                  </a:extLst>
                </a:gridCol>
                <a:gridCol w="3831771">
                  <a:extLst>
                    <a:ext uri="{9D8B030D-6E8A-4147-A177-3AD203B41FA5}">
                      <a16:colId xmlns="" xmlns:a16="http://schemas.microsoft.com/office/drawing/2014/main" val="20001"/>
                    </a:ext>
                  </a:extLst>
                </a:gridCol>
                <a:gridCol w="3831771">
                  <a:extLst>
                    <a:ext uri="{9D8B030D-6E8A-4147-A177-3AD203B41FA5}">
                      <a16:colId xmlns="" xmlns:a16="http://schemas.microsoft.com/office/drawing/2014/main" val="20002"/>
                    </a:ext>
                  </a:extLst>
                </a:gridCol>
              </a:tblGrid>
              <a:tr h="1181947">
                <a:tc>
                  <a:txBody>
                    <a:bodyPr/>
                    <a:lstStyle/>
                    <a:p>
                      <a:pPr lvl="0" algn="ctr"/>
                      <a:r>
                        <a:rPr lang="en-US" sz="2000" b="1" kern="1200">
                          <a:solidFill>
                            <a:schemeClr val="bg1"/>
                          </a:solidFill>
                          <a:effectLst/>
                          <a:latin typeface="+mn-lt"/>
                          <a:ea typeface="+mn-ea"/>
                          <a:cs typeface="+mn-cs"/>
                        </a:rPr>
                        <a:t>Interpretive Mode</a:t>
                      </a:r>
                    </a:p>
                    <a:p>
                      <a:pPr lvl="0"/>
                      <a:r>
                        <a:rPr lang="en-US" sz="2000" b="0" kern="1200">
                          <a:solidFill>
                            <a:schemeClr val="bg1"/>
                          </a:solidFill>
                          <a:effectLst/>
                          <a:latin typeface="+mn-lt"/>
                          <a:ea typeface="+mn-ea"/>
                          <a:cs typeface="+mn-cs"/>
                        </a:rPr>
                        <a:t>Read about the modern day adaptation of Le</a:t>
                      </a:r>
                      <a:r>
                        <a:rPr lang="en-US" sz="2000" b="0" kern="1200" baseline="0">
                          <a:solidFill>
                            <a:schemeClr val="bg1"/>
                          </a:solidFill>
                          <a:effectLst/>
                          <a:latin typeface="+mn-lt"/>
                          <a:ea typeface="+mn-ea"/>
                          <a:cs typeface="+mn-cs"/>
                        </a:rPr>
                        <a:t> Petit Prince in order to identify similarities and differences from the original and why an adaptation was considered necessary. </a:t>
                      </a:r>
                      <a:r>
                        <a:rPr lang="en-US" sz="2000" b="0" kern="1200">
                          <a:solidFill>
                            <a:schemeClr val="bg1"/>
                          </a:solidFill>
                          <a:effectLst/>
                          <a:latin typeface="+mn-lt"/>
                          <a:ea typeface="+mn-ea"/>
                          <a:cs typeface="+mn-cs"/>
                          <a:hlinkClick r:id="rId2"/>
                        </a:rPr>
                        <a:t>Pourquoi Le Petit Prince est-il universel ?</a:t>
                      </a:r>
                      <a:endParaRPr lang="en-US" sz="2000" b="0" kern="1200">
                        <a:solidFill>
                          <a:schemeClr val="bg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kern="1200">
                          <a:solidFill>
                            <a:schemeClr val="bg1"/>
                          </a:solidFill>
                          <a:effectLst/>
                          <a:latin typeface="+mn-lt"/>
                          <a:ea typeface="+mn-ea"/>
                          <a:cs typeface="+mn-cs"/>
                        </a:rPr>
                        <a:t>Interpretive Mode</a:t>
                      </a:r>
                    </a:p>
                    <a:p>
                      <a:r>
                        <a:rPr lang="en-US" sz="2000" b="0"/>
                        <a:t>Listen</a:t>
                      </a:r>
                      <a:r>
                        <a:rPr lang="en-US" sz="2000" b="0" baseline="0"/>
                        <a:t> to a documentary about an explorer and complete a graphic organizer to identify key ideas and some supporting details.</a:t>
                      </a:r>
                      <a:r>
                        <a:rPr lang="en-US" sz="2000" b="0" baseline="0">
                          <a:hlinkClick r:id="rId3"/>
                        </a:rPr>
                        <a:t>Qui était le Commandant Cousteau ?</a:t>
                      </a:r>
                      <a:endParaRPr lang="en-US" sz="20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kern="1200">
                          <a:solidFill>
                            <a:schemeClr val="bg1"/>
                          </a:solidFill>
                          <a:effectLst/>
                          <a:latin typeface="+mn-lt"/>
                          <a:ea typeface="+mn-ea"/>
                          <a:cs typeface="+mn-cs"/>
                        </a:rPr>
                        <a:t>Interpretive Mode</a:t>
                      </a:r>
                    </a:p>
                    <a:p>
                      <a:r>
                        <a:rPr lang="en-US" sz="2000" b="0"/>
                        <a:t>Read</a:t>
                      </a:r>
                      <a:r>
                        <a:rPr lang="en-US" sz="2000" b="0" baseline="0"/>
                        <a:t> and then listen to an interview with an astronaut who is about to go into space and identify the key details that are shared. </a:t>
                      </a:r>
                      <a:r>
                        <a:rPr lang="en-US" sz="2000" b="0" baseline="0">
                          <a:hlinkClick r:id="rId4"/>
                        </a:rPr>
                        <a:t>Prêt à partir dans l'espace  </a:t>
                      </a:r>
                      <a:endParaRPr lang="en-US" sz="20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extLst>
                  <a:ext uri="{0D108BD9-81ED-4DB2-BD59-A6C34878D82A}">
                    <a16:rowId xmlns="" xmlns:a16="http://schemas.microsoft.com/office/drawing/2014/main" val="10000"/>
                  </a:ext>
                </a:extLst>
              </a:tr>
            </a:tbl>
          </a:graphicData>
        </a:graphic>
      </p:graphicFrame>
      <p:sp>
        <p:nvSpPr>
          <p:cNvPr id="7" name="Rounded Rectangle 6"/>
          <p:cNvSpPr/>
          <p:nvPr/>
        </p:nvSpPr>
        <p:spPr>
          <a:xfrm>
            <a:off x="3487781" y="3099739"/>
            <a:ext cx="8281852" cy="836023"/>
          </a:xfrm>
          <a:prstGeom prst="roundRect">
            <a:avLst/>
          </a:prstGeom>
          <a:solidFill>
            <a:srgbClr val="4573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sz="2400" b="1" dirty="0">
                <a:solidFill>
                  <a:prstClr val="white"/>
                </a:solidFill>
              </a:rPr>
              <a:t>Creativity – Collaboration – Critical Thinking - Communication</a:t>
            </a:r>
          </a:p>
        </p:txBody>
      </p:sp>
      <p:graphicFrame>
        <p:nvGraphicFramePr>
          <p:cNvPr id="8" name="Table 7"/>
          <p:cNvGraphicFramePr>
            <a:graphicFrameLocks noGrp="1"/>
          </p:cNvGraphicFramePr>
          <p:nvPr>
            <p:extLst>
              <p:ext uri="{D42A27DB-BD31-4B8C-83A1-F6EECF244321}">
                <p14:modId xmlns:p14="http://schemas.microsoft.com/office/powerpoint/2010/main" val="2060114934"/>
              </p:ext>
            </p:extLst>
          </p:nvPr>
        </p:nvGraphicFramePr>
        <p:xfrm>
          <a:off x="274319" y="4009979"/>
          <a:ext cx="11495313" cy="2581185"/>
        </p:xfrm>
        <a:graphic>
          <a:graphicData uri="http://schemas.openxmlformats.org/drawingml/2006/table">
            <a:tbl>
              <a:tblPr firstRow="1" bandRow="1">
                <a:tableStyleId>{69012ECD-51FC-41F1-AA8D-1B2483CD663E}</a:tableStyleId>
              </a:tblPr>
              <a:tblGrid>
                <a:gridCol w="6453052">
                  <a:extLst>
                    <a:ext uri="{9D8B030D-6E8A-4147-A177-3AD203B41FA5}">
                      <a16:colId xmlns="" xmlns:a16="http://schemas.microsoft.com/office/drawing/2014/main" val="20000"/>
                    </a:ext>
                  </a:extLst>
                </a:gridCol>
                <a:gridCol w="5042261">
                  <a:extLst>
                    <a:ext uri="{9D8B030D-6E8A-4147-A177-3AD203B41FA5}">
                      <a16:colId xmlns="" xmlns:a16="http://schemas.microsoft.com/office/drawing/2014/main" val="20001"/>
                    </a:ext>
                  </a:extLst>
                </a:gridCol>
              </a:tblGrid>
              <a:tr h="2581185">
                <a:tc>
                  <a:txBody>
                    <a:bodyPr/>
                    <a:lstStyle/>
                    <a:p>
                      <a:pPr lvl="0" algn="ctr"/>
                      <a:r>
                        <a:rPr lang="en-US" sz="2000" b="1" kern="1200">
                          <a:solidFill>
                            <a:schemeClr val="bg1"/>
                          </a:solidFill>
                          <a:effectLst/>
                          <a:latin typeface="+mn-lt"/>
                          <a:ea typeface="+mn-ea"/>
                          <a:cs typeface="+mn-cs"/>
                        </a:rPr>
                        <a:t>Presentational Mode</a:t>
                      </a:r>
                    </a:p>
                    <a:p>
                      <a:r>
                        <a:rPr lang="en-US" sz="2000" b="1" kern="1200">
                          <a:solidFill>
                            <a:schemeClr val="bg1"/>
                          </a:solidFill>
                          <a:effectLst/>
                          <a:latin typeface="+mn-lt"/>
                          <a:ea typeface="+mn-ea"/>
                          <a:cs typeface="+mn-cs"/>
                        </a:rPr>
                        <a:t>Polished:</a:t>
                      </a:r>
                      <a:r>
                        <a:rPr lang="en-US" sz="2000" b="0" kern="1200">
                          <a:solidFill>
                            <a:schemeClr val="bg1"/>
                          </a:solidFill>
                          <a:effectLst/>
                          <a:latin typeface="+mn-lt"/>
                          <a:ea typeface="+mn-ea"/>
                          <a:cs typeface="+mn-cs"/>
                        </a:rPr>
                        <a:t> Create a representation of the key lessons of </a:t>
                      </a:r>
                      <a:r>
                        <a:rPr lang="en-US" sz="2000" b="0" i="1" kern="1200">
                          <a:solidFill>
                            <a:schemeClr val="bg1"/>
                          </a:solidFill>
                          <a:effectLst/>
                          <a:latin typeface="+mn-lt"/>
                          <a:ea typeface="+mn-ea"/>
                          <a:cs typeface="+mn-cs"/>
                        </a:rPr>
                        <a:t>Le Petit Prince</a:t>
                      </a:r>
                      <a:r>
                        <a:rPr lang="en-US" sz="2000" b="0" kern="1200">
                          <a:solidFill>
                            <a:schemeClr val="bg1"/>
                          </a:solidFill>
                          <a:effectLst/>
                          <a:latin typeface="+mn-lt"/>
                          <a:ea typeface="+mn-ea"/>
                          <a:cs typeface="+mn-cs"/>
                        </a:rPr>
                        <a:t> for a 2018 audience.</a:t>
                      </a:r>
                    </a:p>
                    <a:p>
                      <a:r>
                        <a:rPr lang="en-US" sz="2000" b="1" kern="1200">
                          <a:solidFill>
                            <a:schemeClr val="bg1"/>
                          </a:solidFill>
                          <a:effectLst/>
                          <a:latin typeface="+mn-lt"/>
                          <a:ea typeface="+mn-ea"/>
                          <a:cs typeface="+mn-cs"/>
                        </a:rPr>
                        <a:t>On Demand: </a:t>
                      </a:r>
                      <a:r>
                        <a:rPr lang="en-US" sz="2000" b="0" kern="1200">
                          <a:solidFill>
                            <a:schemeClr val="bg1"/>
                          </a:solidFill>
                          <a:effectLst/>
                          <a:latin typeface="+mn-lt"/>
                          <a:ea typeface="+mn-ea"/>
                          <a:cs typeface="+mn-cs"/>
                        </a:rPr>
                        <a:t>Write about the role of curiosity and exploration in your life. Make comparisons between what you have learned and what Le Petit Prince learned and/or what others have learned through exploration.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kern="1200">
                          <a:solidFill>
                            <a:schemeClr val="bg1"/>
                          </a:solidFill>
                          <a:effectLst/>
                          <a:latin typeface="+mn-lt"/>
                          <a:ea typeface="+mn-ea"/>
                          <a:cs typeface="+mn-cs"/>
                        </a:rPr>
                        <a:t>Interpersonal Mode</a:t>
                      </a:r>
                    </a:p>
                    <a:p>
                      <a:r>
                        <a:rPr lang="en-US" sz="2000" b="0"/>
                        <a:t>Have a conversation with a partner or in a small group. Talk about the key characteristics of an explorer and determine who has those characteristics.</a:t>
                      </a:r>
                      <a:r>
                        <a:rPr lang="en-US" sz="2000" b="0" baseline="0"/>
                        <a:t> Identity and prioritize ongoing and future explorations and determine a priority explaining your choices. Share your priorities with others.</a:t>
                      </a:r>
                      <a:endParaRPr lang="en-US" sz="20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1866542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extBox 2"/>
          <p:cNvSpPr txBox="1">
            <a:spLocks noChangeArrowheads="1"/>
          </p:cNvSpPr>
          <p:nvPr/>
        </p:nvSpPr>
        <p:spPr bwMode="auto">
          <a:xfrm>
            <a:off x="7969412" y="6192550"/>
            <a:ext cx="3911713" cy="577081"/>
          </a:xfrm>
          <a:prstGeom prst="rect">
            <a:avLst/>
          </a:prstGeom>
          <a:noFill/>
          <a:ln w="9525">
            <a:noFill/>
            <a:miter lim="800000"/>
            <a:headEnd/>
            <a:tailEnd/>
          </a:ln>
        </p:spPr>
        <p:txBody>
          <a:bodyPr wrap="none">
            <a:prstTxWarp prst="textNoShape">
              <a:avLst/>
            </a:prstTxWarp>
            <a:spAutoFit/>
          </a:bodyPr>
          <a:lstStyle/>
          <a:p>
            <a:pPr algn="r"/>
            <a:endParaRPr lang="en-US" sz="1050">
              <a:latin typeface="Cambria" pitchFamily="-84" charset="0"/>
              <a:ea typeface="Cambria" pitchFamily="-84" charset="0"/>
              <a:cs typeface="Cambria" pitchFamily="-84" charset="0"/>
            </a:endParaRPr>
          </a:p>
          <a:p>
            <a:pPr algn="r"/>
            <a:r>
              <a:rPr lang="en-US" sz="1050">
                <a:latin typeface="Cambria" pitchFamily="-84" charset="0"/>
                <a:ea typeface="Cambria" pitchFamily="-84" charset="0"/>
                <a:cs typeface="Cambria" pitchFamily="-84" charset="0"/>
                <a:hlinkClick r:id="rId2"/>
              </a:rPr>
              <a:t>http://www.flickr.com/photos/dilaudid/4954719152/sizes/m/</a:t>
            </a:r>
            <a:endParaRPr lang="en-US" sz="1050">
              <a:latin typeface="Cambria" pitchFamily="-84" charset="0"/>
              <a:ea typeface="Cambria" pitchFamily="-84" charset="0"/>
              <a:cs typeface="Cambria" pitchFamily="-84" charset="0"/>
            </a:endParaRPr>
          </a:p>
          <a:p>
            <a:pPr algn="r"/>
            <a:r>
              <a:rPr lang="en-US" sz="1050">
                <a:latin typeface="Cambria" pitchFamily="-84" charset="0"/>
                <a:ea typeface="Cambria" pitchFamily="-84" charset="0"/>
                <a:cs typeface="Cambria" pitchFamily="-84" charset="0"/>
              </a:rPr>
              <a:t>Markus Koljonen – website: http://blackswan.carbonmade.com </a:t>
            </a:r>
          </a:p>
        </p:txBody>
      </p:sp>
      <p:pic>
        <p:nvPicPr>
          <p:cNvPr id="171011" name="Picture 3" descr="4954719152_e06d1ffdb2.jpg"/>
          <p:cNvPicPr>
            <a:picLocks noChangeAspect="1"/>
          </p:cNvPicPr>
          <p:nvPr/>
        </p:nvPicPr>
        <p:blipFill>
          <a:blip r:embed="rId3"/>
          <a:srcRect/>
          <a:stretch>
            <a:fillRect/>
          </a:stretch>
        </p:blipFill>
        <p:spPr bwMode="auto">
          <a:xfrm>
            <a:off x="838200" y="1747166"/>
            <a:ext cx="4733925" cy="4733925"/>
          </a:xfrm>
          <a:prstGeom prst="rect">
            <a:avLst/>
          </a:prstGeom>
          <a:noFill/>
          <a:ln w="9525">
            <a:noFill/>
            <a:miter lim="800000"/>
            <a:headEnd/>
            <a:tailEnd/>
          </a:ln>
        </p:spPr>
      </p:pic>
      <p:sp>
        <p:nvSpPr>
          <p:cNvPr id="171012" name="TextBox 4"/>
          <p:cNvSpPr txBox="1">
            <a:spLocks noChangeArrowheads="1"/>
          </p:cNvSpPr>
          <p:nvPr/>
        </p:nvSpPr>
        <p:spPr bwMode="auto">
          <a:xfrm>
            <a:off x="6610053" y="2816209"/>
            <a:ext cx="3954975" cy="2554545"/>
          </a:xfrm>
          <a:prstGeom prst="rect">
            <a:avLst/>
          </a:prstGeom>
          <a:noFill/>
          <a:ln w="9525">
            <a:noFill/>
            <a:miter lim="800000"/>
            <a:headEnd/>
            <a:tailEnd/>
          </a:ln>
        </p:spPr>
        <p:txBody>
          <a:bodyPr wrap="square">
            <a:prstTxWarp prst="textNoShape">
              <a:avLst/>
            </a:prstTxWarp>
            <a:spAutoFit/>
          </a:bodyPr>
          <a:lstStyle/>
          <a:p>
            <a:pPr algn="ctr"/>
            <a:r>
              <a:rPr lang="en-US" sz="3200">
                <a:latin typeface="+mj-lt"/>
                <a:ea typeface="Cambria" pitchFamily="-84" charset="0"/>
                <a:cs typeface="Cambria" pitchFamily="-84" charset="0"/>
              </a:rPr>
              <a:t>What percentage of your grade is allocated </a:t>
            </a:r>
          </a:p>
          <a:p>
            <a:pPr algn="ctr"/>
            <a:r>
              <a:rPr lang="en-US" sz="3200">
                <a:latin typeface="+mj-lt"/>
                <a:ea typeface="Cambria" pitchFamily="-84" charset="0"/>
                <a:cs typeface="Cambria" pitchFamily="-84" charset="0"/>
              </a:rPr>
              <a:t>to interpersonal (unrehearsed) communication?  </a:t>
            </a:r>
          </a:p>
        </p:txBody>
      </p:sp>
      <p:sp>
        <p:nvSpPr>
          <p:cNvPr id="6" name="Title 5"/>
          <p:cNvSpPr>
            <a:spLocks noGrp="1"/>
          </p:cNvSpPr>
          <p:nvPr>
            <p:ph type="title"/>
          </p:nvPr>
        </p:nvSpPr>
        <p:spPr>
          <a:solidFill>
            <a:schemeClr val="accent1"/>
          </a:solidFill>
        </p:spPr>
        <p:txBody>
          <a:bodyPr>
            <a:noAutofit/>
          </a:bodyPr>
          <a:lstStyle/>
          <a:p>
            <a:pPr algn="ctr"/>
            <a:r>
              <a:rPr lang="en-US" sz="3000">
                <a:solidFill>
                  <a:schemeClr val="tx1"/>
                </a:solidFill>
              </a:rPr>
              <a:t>What do your grades say about the priority of your language classroom?</a:t>
            </a:r>
          </a:p>
        </p:txBody>
      </p:sp>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32</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075889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10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61065" y="155062"/>
            <a:ext cx="10473902" cy="1286378"/>
          </a:xfrm>
        </p:spPr>
        <p:txBody>
          <a:bodyPr>
            <a:normAutofit/>
          </a:bodyPr>
          <a:lstStyle/>
          <a:p>
            <a:pPr algn="ctr"/>
            <a:r>
              <a:rPr lang="en-US">
                <a:solidFill>
                  <a:schemeClr val="tx1"/>
                </a:solidFill>
              </a:rPr>
              <a:t>Possible Gradebook Categories</a:t>
            </a:r>
          </a:p>
        </p:txBody>
      </p:sp>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33</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graphicFrame>
        <p:nvGraphicFramePr>
          <p:cNvPr id="5" name="Content Placeholder 4"/>
          <p:cNvGraphicFramePr>
            <a:graphicFrameLocks noGrp="1"/>
          </p:cNvGraphicFramePr>
          <p:nvPr>
            <p:ph idx="4294967295"/>
            <p:extLst/>
          </p:nvPr>
        </p:nvGraphicFramePr>
        <p:xfrm>
          <a:off x="379152" y="1274763"/>
          <a:ext cx="11433907" cy="5175464"/>
        </p:xfrm>
        <a:graphic>
          <a:graphicData uri="http://schemas.openxmlformats.org/drawingml/2006/table">
            <a:tbl>
              <a:tblPr firstRow="1" bandRow="1">
                <a:tableStyleId>{5C22544A-7EE6-4342-B048-85BDC9FD1C3A}</a:tableStyleId>
              </a:tblPr>
              <a:tblGrid>
                <a:gridCol w="968445"/>
                <a:gridCol w="2124332"/>
                <a:gridCol w="8341130"/>
              </a:tblGrid>
              <a:tr h="362272">
                <a:tc>
                  <a:txBody>
                    <a:bodyPr/>
                    <a:lstStyle/>
                    <a:p>
                      <a:pPr marL="0" marR="0" algn="ctr">
                        <a:spcBef>
                          <a:spcPts val="0"/>
                        </a:spcBef>
                        <a:spcAft>
                          <a:spcPts val="0"/>
                        </a:spcAft>
                      </a:pPr>
                      <a:r>
                        <a:rPr lang="en-US" sz="1800" b="1">
                          <a:effectLst/>
                          <a:latin typeface="Cambria" charset="0"/>
                          <a:ea typeface="Cambria" charset="0"/>
                          <a:cs typeface="Times New Roman" charset="0"/>
                        </a:rPr>
                        <a:t>%</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pPr>
                      <a:r>
                        <a:rPr lang="en-US" sz="1800" b="1">
                          <a:effectLst/>
                          <a:latin typeface="Cambria" charset="0"/>
                          <a:ea typeface="Cambria" charset="0"/>
                          <a:cs typeface="Times New Roman" charset="0"/>
                        </a:rPr>
                        <a:t>Category</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pPr>
                      <a:r>
                        <a:rPr lang="en-US" sz="1800" b="1">
                          <a:effectLst/>
                          <a:latin typeface="Cambria" charset="0"/>
                          <a:ea typeface="Cambria" charset="0"/>
                          <a:cs typeface="Times New Roman" charset="0"/>
                        </a:rPr>
                        <a:t>What it measures.</a:t>
                      </a:r>
                      <a:endParaRPr lang="en-US" sz="1800">
                        <a:effectLst/>
                        <a:latin typeface="Cambria" charset="0"/>
                        <a:ea typeface="Cambria" charset="0"/>
                        <a:cs typeface="Times New Roman" charset="0"/>
                      </a:endParaRPr>
                    </a:p>
                  </a:txBody>
                  <a:tcPr marL="68580" marR="68580" marT="0" marB="0" anchor="ctr"/>
                </a:tc>
              </a:tr>
              <a:tr h="1102641">
                <a:tc>
                  <a:txBody>
                    <a:bodyPr/>
                    <a:lstStyle/>
                    <a:p>
                      <a:pPr marL="0" marR="0" algn="ctr">
                        <a:spcBef>
                          <a:spcPts val="0"/>
                        </a:spcBef>
                        <a:spcAft>
                          <a:spcPts val="0"/>
                        </a:spcAft>
                      </a:pPr>
                      <a:r>
                        <a:rPr lang="en-US" sz="1800">
                          <a:effectLst/>
                          <a:latin typeface="Cambria" charset="0"/>
                          <a:ea typeface="Cambria" charset="0"/>
                          <a:cs typeface="Times New Roman" charset="0"/>
                        </a:rPr>
                        <a:t>10%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Learning Practice</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Grades in this category reflect the preparation work that you will do to be ready to use the language in real world ways.  Homework, participation, in-class work, discrete point vocabulary and grammar quizzes count in this category.</a:t>
                      </a:r>
                    </a:p>
                  </a:txBody>
                  <a:tcPr marL="68580" marR="68580" marT="0" marB="0"/>
                </a:tc>
              </a:tr>
              <a:tr h="1328333">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Interpersonal</a:t>
                      </a:r>
                    </a:p>
                    <a:p>
                      <a:pPr marL="0" marR="0">
                        <a:spcBef>
                          <a:spcPts val="0"/>
                        </a:spcBef>
                        <a:spcAft>
                          <a:spcPts val="0"/>
                        </a:spcAft>
                      </a:pPr>
                      <a:r>
                        <a:rPr lang="en-US" sz="1800" i="1">
                          <a:effectLst/>
                          <a:latin typeface="Cambria" charset="0"/>
                          <a:ea typeface="Cambria" charset="0"/>
                          <a:cs typeface="Times New Roman" charset="0"/>
                        </a:rPr>
                        <a:t>(Speaking)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interpersonal mode of communication measures how well you speak the language and is the mode that prepares you to speak the language. You speak or write to exchange information in natural ways and you do not have a chance to script or memorize conversations or dialogues.  </a:t>
                      </a:r>
                    </a:p>
                  </a:txBody>
                  <a:tcPr marL="68580" marR="68580" marT="0" marB="0"/>
                </a:tc>
              </a:tr>
              <a:tr h="1053885">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Interpretive</a:t>
                      </a:r>
                    </a:p>
                    <a:p>
                      <a:pPr marL="0" marR="0">
                        <a:spcBef>
                          <a:spcPts val="0"/>
                        </a:spcBef>
                        <a:spcAft>
                          <a:spcPts val="0"/>
                        </a:spcAft>
                      </a:pPr>
                      <a:r>
                        <a:rPr lang="en-US" sz="1800" i="1">
                          <a:effectLst/>
                          <a:latin typeface="Cambria" charset="0"/>
                          <a:ea typeface="Cambria" charset="0"/>
                          <a:cs typeface="Times New Roman" charset="0"/>
                        </a:rPr>
                        <a:t>(Reading and Listening)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interpretive mode of communication measures how well you understand spoken or written authentic texts. There is no opportunity to interact with others so you must be able to understand the spoken or written text on your own. </a:t>
                      </a:r>
                    </a:p>
                  </a:txBody>
                  <a:tcPr marL="68580" marR="68580" marT="0" marB="0"/>
                </a:tc>
              </a:tr>
              <a:tr h="1328333">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Presentational</a:t>
                      </a:r>
                    </a:p>
                    <a:p>
                      <a:pPr marL="0" marR="0">
                        <a:spcBef>
                          <a:spcPts val="0"/>
                        </a:spcBef>
                        <a:spcAft>
                          <a:spcPts val="0"/>
                        </a:spcAft>
                      </a:pPr>
                      <a:r>
                        <a:rPr lang="en-US" sz="1800" i="1">
                          <a:effectLst/>
                          <a:latin typeface="Cambria" charset="0"/>
                          <a:ea typeface="Cambria" charset="0"/>
                          <a:cs typeface="Times New Roman" charset="0"/>
                        </a:rPr>
                        <a:t>(Speaking or Writing)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presentational mode of communication allows you to think about what you will say or write. When writing, you may have time to draft and revise before producing a final product. When speaking, you may be able to rehearse and/or to record multiple times until you are satisfied with the final product. </a:t>
                      </a:r>
                    </a:p>
                  </a:txBody>
                  <a:tcPr marL="68580" marR="68580" marT="0" marB="0"/>
                </a:tc>
              </a:tr>
            </a:tbl>
          </a:graphicData>
        </a:graphic>
      </p:graphicFrame>
    </p:spTree>
    <p:extLst>
      <p:ext uri="{BB962C8B-B14F-4D97-AF65-F5344CB8AC3E}">
        <p14:creationId xmlns:p14="http://schemas.microsoft.com/office/powerpoint/2010/main" val="17479403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486C00E-B5AF-C244-898D-843455E74AE0}"/>
              </a:ext>
            </a:extLst>
          </p:cNvPr>
          <p:cNvSpPr>
            <a:spLocks noGrp="1"/>
          </p:cNvSpPr>
          <p:nvPr>
            <p:ph type="title"/>
          </p:nvPr>
        </p:nvSpPr>
        <p:spPr>
          <a:xfrm>
            <a:off x="838200" y="482260"/>
            <a:ext cx="10515600" cy="1325563"/>
          </a:xfrm>
        </p:spPr>
        <p:txBody>
          <a:bodyPr>
            <a:normAutofit/>
          </a:bodyPr>
          <a:lstStyle/>
          <a:p>
            <a:pPr algn="ctr"/>
            <a:r>
              <a:rPr lang="en-US" sz="4000" b="1">
                <a:solidFill>
                  <a:schemeClr val="bg1"/>
                </a:solidFill>
              </a:rPr>
              <a:t>Summative Performance Assessment Tasks</a:t>
            </a:r>
          </a:p>
        </p:txBody>
      </p:sp>
      <p:sp>
        <p:nvSpPr>
          <p:cNvPr id="3" name="Footer Placeholder 2">
            <a:extLst>
              <a:ext uri="{FF2B5EF4-FFF2-40B4-BE49-F238E27FC236}">
                <a16:creationId xmlns="" xmlns:a16="http://schemas.microsoft.com/office/drawing/2014/main" id="{DECF7224-FC6B-4B40-8106-364B085F07E5}"/>
              </a:ext>
            </a:extLst>
          </p:cNvPr>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4" name="Slide Number Placeholder 3">
            <a:extLst>
              <a:ext uri="{FF2B5EF4-FFF2-40B4-BE49-F238E27FC236}">
                <a16:creationId xmlns="" xmlns:a16="http://schemas.microsoft.com/office/drawing/2014/main" id="{DDB7BAEE-A48D-DF4A-BB82-6264AABC76ED}"/>
              </a:ext>
            </a:extLst>
          </p:cNvPr>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34</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6" name="Picture 5">
            <a:extLst>
              <a:ext uri="{FF2B5EF4-FFF2-40B4-BE49-F238E27FC236}">
                <a16:creationId xmlns="" xmlns:a16="http://schemas.microsoft.com/office/drawing/2014/main" id="{E42E81C8-9229-0644-BE64-6091A8F2A757}"/>
              </a:ext>
            </a:extLst>
          </p:cNvPr>
          <p:cNvPicPr>
            <a:picLocks noChangeAspect="1"/>
          </p:cNvPicPr>
          <p:nvPr/>
        </p:nvPicPr>
        <p:blipFill>
          <a:blip r:embed="rId2"/>
          <a:stretch>
            <a:fillRect/>
          </a:stretch>
        </p:blipFill>
        <p:spPr>
          <a:xfrm>
            <a:off x="617817" y="2143124"/>
            <a:ext cx="4876798" cy="2743199"/>
          </a:xfrm>
          <a:prstGeom prst="rect">
            <a:avLst/>
          </a:prstGeom>
        </p:spPr>
      </p:pic>
      <p:sp>
        <p:nvSpPr>
          <p:cNvPr id="7" name="Rectangle 6">
            <a:extLst>
              <a:ext uri="{FF2B5EF4-FFF2-40B4-BE49-F238E27FC236}">
                <a16:creationId xmlns="" xmlns:a16="http://schemas.microsoft.com/office/drawing/2014/main" id="{3F421BF4-8C1E-B549-8A57-74225F33F88C}"/>
              </a:ext>
            </a:extLst>
          </p:cNvPr>
          <p:cNvSpPr/>
          <p:nvPr/>
        </p:nvSpPr>
        <p:spPr>
          <a:xfrm>
            <a:off x="195944" y="146958"/>
            <a:ext cx="11821886" cy="6574517"/>
          </a:xfrm>
          <a:prstGeom prst="rect">
            <a:avLst/>
          </a:prstGeom>
          <a:noFill/>
          <a:ln w="76200">
            <a:solidFill>
              <a:srgbClr val="4573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 xmlns:a16="http://schemas.microsoft.com/office/drawing/2014/main" id="{A3B4B610-4674-8544-A392-A1051BFF760E}"/>
              </a:ext>
            </a:extLst>
          </p:cNvPr>
          <p:cNvSpPr txBox="1"/>
          <p:nvPr/>
        </p:nvSpPr>
        <p:spPr>
          <a:xfrm>
            <a:off x="6145640" y="2143124"/>
            <a:ext cx="5441523" cy="2677656"/>
          </a:xfrm>
          <a:prstGeom prst="rect">
            <a:avLst/>
          </a:prstGeom>
          <a:noFill/>
        </p:spPr>
        <p:txBody>
          <a:bodyPr wrap="square" rtlCol="0">
            <a:spAutoFit/>
          </a:bodyPr>
          <a:lstStyle/>
          <a:p>
            <a:r>
              <a:rPr lang="en-US" sz="2400" b="1">
                <a:solidFill>
                  <a:schemeClr val="bg1"/>
                </a:solidFill>
              </a:rPr>
              <a:t>What performance assessment task will show evidence that learners have met the goals of the unit? </a:t>
            </a:r>
          </a:p>
          <a:p>
            <a:pPr marL="800100" lvl="1" indent="-342900">
              <a:buFont typeface="Arial" panose="020B0604020202020204" pitchFamily="34" charset="0"/>
              <a:buChar char="•"/>
            </a:pPr>
            <a:r>
              <a:rPr lang="en-US" sz="2400" b="1">
                <a:solidFill>
                  <a:schemeClr val="bg1"/>
                </a:solidFill>
              </a:rPr>
              <a:t>Interpretive (3)</a:t>
            </a:r>
          </a:p>
          <a:p>
            <a:pPr marL="800100" lvl="1" indent="-342900">
              <a:buFont typeface="Arial" panose="020B0604020202020204" pitchFamily="34" charset="0"/>
              <a:buChar char="•"/>
            </a:pPr>
            <a:r>
              <a:rPr lang="en-US" sz="2400" b="1">
                <a:solidFill>
                  <a:schemeClr val="bg1"/>
                </a:solidFill>
              </a:rPr>
              <a:t>Interpersonal (1)</a:t>
            </a:r>
          </a:p>
          <a:p>
            <a:pPr marL="800100" lvl="1" indent="-342900">
              <a:buFont typeface="Arial" panose="020B0604020202020204" pitchFamily="34" charset="0"/>
              <a:buChar char="•"/>
            </a:pPr>
            <a:r>
              <a:rPr lang="en-US" sz="2400" b="1">
                <a:solidFill>
                  <a:schemeClr val="bg1"/>
                </a:solidFill>
              </a:rPr>
              <a:t>Presentational “On Demand” (1)</a:t>
            </a:r>
          </a:p>
          <a:p>
            <a:pPr marL="800100" lvl="1" indent="-342900">
              <a:buFont typeface="Arial" panose="020B0604020202020204" pitchFamily="34" charset="0"/>
              <a:buChar char="•"/>
            </a:pPr>
            <a:r>
              <a:rPr lang="en-US" sz="2400" b="1">
                <a:solidFill>
                  <a:schemeClr val="bg1"/>
                </a:solidFill>
              </a:rPr>
              <a:t>Presentational ”Polished” (1)</a:t>
            </a:r>
          </a:p>
        </p:txBody>
      </p:sp>
    </p:spTree>
    <p:extLst>
      <p:ext uri="{BB962C8B-B14F-4D97-AF65-F5344CB8AC3E}">
        <p14:creationId xmlns:p14="http://schemas.microsoft.com/office/powerpoint/2010/main" val="23059508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FFD00C6-9056-CC40-AFEF-E670B84040A3}"/>
              </a:ext>
            </a:extLst>
          </p:cNvPr>
          <p:cNvSpPr>
            <a:spLocks noGrp="1"/>
          </p:cNvSpPr>
          <p:nvPr>
            <p:ph type="title"/>
          </p:nvPr>
        </p:nvSpPr>
        <p:spPr/>
        <p:txBody>
          <a:bodyPr/>
          <a:lstStyle/>
          <a:p>
            <a:pPr algn="ctr"/>
            <a:r>
              <a:rPr lang="en-US" b="1"/>
              <a:t>Language Toolbox</a:t>
            </a:r>
          </a:p>
        </p:txBody>
      </p:sp>
      <p:sp>
        <p:nvSpPr>
          <p:cNvPr id="8" name="Content Placeholder 7">
            <a:extLst>
              <a:ext uri="{FF2B5EF4-FFF2-40B4-BE49-F238E27FC236}">
                <a16:creationId xmlns="" xmlns:a16="http://schemas.microsoft.com/office/drawing/2014/main" id="{AF7EBF87-3D42-4A43-9785-CFD394DA6BD2}"/>
              </a:ext>
            </a:extLst>
          </p:cNvPr>
          <p:cNvSpPr>
            <a:spLocks noGrp="1"/>
          </p:cNvSpPr>
          <p:nvPr>
            <p:ph idx="1"/>
          </p:nvPr>
        </p:nvSpPr>
        <p:spPr>
          <a:xfrm>
            <a:off x="5557838" y="1816100"/>
            <a:ext cx="6305550" cy="4076700"/>
          </a:xfrm>
        </p:spPr>
        <p:txBody>
          <a:bodyPr/>
          <a:lstStyle/>
          <a:p>
            <a:pPr marL="0" indent="274320"/>
            <a:r>
              <a:rPr lang="en-US" b="1" dirty="0"/>
              <a:t>Can Do Statements</a:t>
            </a:r>
          </a:p>
          <a:p>
            <a:pPr marL="0" indent="274320"/>
            <a:r>
              <a:rPr lang="en-US" b="1" dirty="0"/>
              <a:t>Supporting Language Functions</a:t>
            </a:r>
          </a:p>
          <a:p>
            <a:pPr marL="0" indent="274320"/>
            <a:r>
              <a:rPr lang="en-US" b="1" dirty="0"/>
              <a:t>Supporting Structures/Patterns</a:t>
            </a:r>
          </a:p>
          <a:p>
            <a:pPr marL="0" indent="274320"/>
            <a:r>
              <a:rPr lang="en-US" b="1" dirty="0"/>
              <a:t>Priority Vocabulary</a:t>
            </a:r>
          </a:p>
          <a:p>
            <a:pPr marL="0" indent="274320"/>
            <a:r>
              <a:rPr lang="en-US" b="1" dirty="0"/>
              <a:t>Key Learning Activities/</a:t>
            </a:r>
          </a:p>
          <a:p>
            <a:pPr marL="0" indent="274320">
              <a:buNone/>
            </a:pPr>
            <a:r>
              <a:rPr lang="en-US" b="1" dirty="0"/>
              <a:t>Formative Assessments</a:t>
            </a:r>
          </a:p>
          <a:p>
            <a:pPr marL="0" indent="274320"/>
            <a:r>
              <a:rPr lang="en-US" b="1" dirty="0"/>
              <a:t>Resources</a:t>
            </a:r>
          </a:p>
          <a:p>
            <a:endParaRPr lang="en-US"/>
          </a:p>
        </p:txBody>
      </p:sp>
      <p:sp>
        <p:nvSpPr>
          <p:cNvPr id="3" name="Footer Placeholder 2">
            <a:extLst>
              <a:ext uri="{FF2B5EF4-FFF2-40B4-BE49-F238E27FC236}">
                <a16:creationId xmlns="" xmlns:a16="http://schemas.microsoft.com/office/drawing/2014/main" id="{71B177CA-168B-7243-B143-6DAFB8270850}"/>
              </a:ext>
            </a:extLst>
          </p:cNvPr>
          <p:cNvSpPr>
            <a:spLocks noGrp="1"/>
          </p:cNvSpPr>
          <p:nvPr>
            <p:ph type="ftr" sz="quarter" idx="11"/>
          </p:nvPr>
        </p:nvSpPr>
        <p:spPr/>
        <p:txBody>
          <a:bodyPr/>
          <a:lstStyle/>
          <a:p>
            <a:r>
              <a:rPr lang="en-US"/>
              <a:t>ACTFL Workshop CPS April 2018 - Terrill</a:t>
            </a:r>
          </a:p>
        </p:txBody>
      </p:sp>
      <p:sp>
        <p:nvSpPr>
          <p:cNvPr id="4" name="Slide Number Placeholder 3">
            <a:extLst>
              <a:ext uri="{FF2B5EF4-FFF2-40B4-BE49-F238E27FC236}">
                <a16:creationId xmlns="" xmlns:a16="http://schemas.microsoft.com/office/drawing/2014/main" id="{3AA86656-D010-E943-9972-3ECE47C213E1}"/>
              </a:ext>
            </a:extLst>
          </p:cNvPr>
          <p:cNvSpPr>
            <a:spLocks noGrp="1"/>
          </p:cNvSpPr>
          <p:nvPr>
            <p:ph type="sldNum" sz="quarter" idx="12"/>
          </p:nvPr>
        </p:nvSpPr>
        <p:spPr/>
        <p:txBody>
          <a:bodyPr/>
          <a:lstStyle/>
          <a:p>
            <a:fld id="{0607E1EB-901A-6849-9841-1183CB806B04}" type="slidenum">
              <a:rPr lang="en-US"/>
              <a:t>35</a:t>
            </a:fld>
            <a:endParaRPr lang="en-US"/>
          </a:p>
        </p:txBody>
      </p:sp>
      <p:pic>
        <p:nvPicPr>
          <p:cNvPr id="7" name="Picture 6">
            <a:extLst>
              <a:ext uri="{FF2B5EF4-FFF2-40B4-BE49-F238E27FC236}">
                <a16:creationId xmlns="" xmlns:a16="http://schemas.microsoft.com/office/drawing/2014/main" id="{BC6E4990-B2BE-3048-A3D1-83A8E9F19831}"/>
              </a:ext>
            </a:extLst>
          </p:cNvPr>
          <p:cNvPicPr>
            <a:picLocks noChangeAspect="1"/>
          </p:cNvPicPr>
          <p:nvPr/>
        </p:nvPicPr>
        <p:blipFill>
          <a:blip r:embed="rId2"/>
          <a:stretch>
            <a:fillRect/>
          </a:stretch>
        </p:blipFill>
        <p:spPr>
          <a:xfrm>
            <a:off x="841996" y="1650206"/>
            <a:ext cx="3960468" cy="3938587"/>
          </a:xfrm>
          <a:prstGeom prst="rect">
            <a:avLst/>
          </a:prstGeom>
        </p:spPr>
      </p:pic>
    </p:spTree>
    <p:extLst>
      <p:ext uri="{BB962C8B-B14F-4D97-AF65-F5344CB8AC3E}">
        <p14:creationId xmlns:p14="http://schemas.microsoft.com/office/powerpoint/2010/main" val="342542914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7484" y="175635"/>
            <a:ext cx="11610810" cy="790817"/>
          </a:xfrm>
          <a:noFill/>
        </p:spPr>
        <p:txBody>
          <a:bodyPr>
            <a:normAutofit/>
          </a:bodyPr>
          <a:lstStyle/>
          <a:p>
            <a:pPr algn="ctr"/>
            <a:r>
              <a:rPr lang="en-US" dirty="0">
                <a:solidFill>
                  <a:schemeClr val="tx1"/>
                </a:solidFill>
              </a:rPr>
              <a:t>2017 NCSSFL-ACTFL Can-Do Statements</a:t>
            </a:r>
          </a:p>
        </p:txBody>
      </p:sp>
      <p:sp>
        <p:nvSpPr>
          <p:cNvPr id="4" name="Footer Placeholder 3"/>
          <p:cNvSpPr>
            <a:spLocks noGrp="1"/>
          </p:cNvSpPr>
          <p:nvPr>
            <p:ph type="ftr" sz="quarter" idx="11"/>
          </p:nvPr>
        </p:nvSpPr>
        <p:spPr>
          <a:xfrm>
            <a:off x="4025489" y="6356350"/>
            <a:ext cx="4114800" cy="365125"/>
          </a:xfrm>
        </p:spPr>
        <p:txBody>
          <a:bodyPr/>
          <a:lstStyle/>
          <a:p>
            <a:r>
              <a:rPr lang="en-US">
                <a:solidFill>
                  <a:schemeClr val="tx1"/>
                </a:solidFill>
              </a:rPr>
              <a:t>ACTFL Workshop CPS April 2018 - Terrill</a:t>
            </a:r>
            <a:endParaRPr lang="en-US" dirty="0">
              <a:solidFill>
                <a:schemeClr val="tx1"/>
              </a:solidFill>
            </a:endParaRPr>
          </a:p>
        </p:txBody>
      </p:sp>
      <p:sp>
        <p:nvSpPr>
          <p:cNvPr id="3" name="Slide Number Placeholder 2"/>
          <p:cNvSpPr>
            <a:spLocks noGrp="1"/>
          </p:cNvSpPr>
          <p:nvPr>
            <p:ph type="sldNum" sz="quarter" idx="12"/>
          </p:nvPr>
        </p:nvSpPr>
        <p:spPr/>
        <p:txBody>
          <a:bodyPr/>
          <a:lstStyle/>
          <a:p>
            <a:fld id="{539D500B-731B-C041-A399-EB03800DC922}" type="slidenum">
              <a:rPr lang="uk-UA"/>
              <a:t>36</a:t>
            </a:fld>
            <a:endParaRPr lang="uk-UA" dirty="0"/>
          </a:p>
        </p:txBody>
      </p:sp>
      <p:sp>
        <p:nvSpPr>
          <p:cNvPr id="6" name="TextBox 5"/>
          <p:cNvSpPr txBox="1"/>
          <p:nvPr/>
        </p:nvSpPr>
        <p:spPr>
          <a:xfrm>
            <a:off x="505049" y="1069480"/>
            <a:ext cx="11155680" cy="1323439"/>
          </a:xfrm>
          <a:prstGeom prst="rect">
            <a:avLst/>
          </a:prstGeom>
          <a:solidFill>
            <a:schemeClr val="accent5"/>
          </a:solidFill>
        </p:spPr>
        <p:txBody>
          <a:bodyPr wrap="square" rtlCol="0">
            <a:spAutoFit/>
          </a:bodyPr>
          <a:lstStyle/>
          <a:p>
            <a:pPr algn="ctr"/>
            <a:r>
              <a:rPr lang="en-US" sz="2000" b="1"/>
              <a:t>PROFICIENCY BENCHMARKS</a:t>
            </a:r>
          </a:p>
          <a:p>
            <a:pPr algn="ctr"/>
            <a:r>
              <a:rPr lang="en-US" sz="2000">
                <a:solidFill>
                  <a:schemeClr val="bg1"/>
                </a:solidFill>
              </a:rPr>
              <a:t>Identify the overarching features of language performance, i.e., context, text type, and function, in each of the three modes of communication to describe learner’s progress along the ACTFL Proficiency continuum. Benchmarks support learners in setting long-term goals and inform program and course outcomes.  </a:t>
            </a:r>
          </a:p>
        </p:txBody>
      </p:sp>
      <p:grpSp>
        <p:nvGrpSpPr>
          <p:cNvPr id="5" name="Group 4"/>
          <p:cNvGrpSpPr/>
          <p:nvPr/>
        </p:nvGrpSpPr>
        <p:grpSpPr>
          <a:xfrm>
            <a:off x="505049" y="2452498"/>
            <a:ext cx="11155680" cy="2318314"/>
            <a:chOff x="505049" y="2452498"/>
            <a:chExt cx="11155680" cy="2318314"/>
          </a:xfrm>
        </p:grpSpPr>
        <p:sp>
          <p:nvSpPr>
            <p:cNvPr id="8" name="TextBox 7"/>
            <p:cNvSpPr txBox="1"/>
            <p:nvPr/>
          </p:nvSpPr>
          <p:spPr>
            <a:xfrm>
              <a:off x="505049" y="3139596"/>
              <a:ext cx="11155680" cy="1631216"/>
            </a:xfrm>
            <a:prstGeom prst="rect">
              <a:avLst/>
            </a:prstGeom>
            <a:solidFill>
              <a:schemeClr val="accent5"/>
            </a:solidFill>
            <a:ln>
              <a:noFill/>
            </a:ln>
          </p:spPr>
          <p:txBody>
            <a:bodyPr wrap="square" rtlCol="0">
              <a:spAutoFit/>
            </a:bodyPr>
            <a:lstStyle/>
            <a:p>
              <a:pPr algn="ctr"/>
              <a:r>
                <a:rPr lang="en-US" sz="2000" b="1"/>
                <a:t>PERFORMANCE INDICATORS</a:t>
              </a:r>
            </a:p>
            <a:p>
              <a:pPr algn="ctr"/>
              <a:r>
                <a:rPr lang="en-US" sz="2000">
                  <a:solidFill>
                    <a:schemeClr val="bg1"/>
                  </a:solidFill>
                </a:rPr>
                <a:t>Deconstruct the Benchmark by focusing on certain aspects of language perfomrance, i.e., context, text type, and function. Indicators describe the steps toward reaching the overarching Benchmark goal. Indicators support learners in charting progress toward meeting language learning goals and inform unit design. </a:t>
              </a:r>
            </a:p>
          </p:txBody>
        </p:sp>
        <p:sp>
          <p:nvSpPr>
            <p:cNvPr id="9" name="Down Arrow 8"/>
            <p:cNvSpPr/>
            <p:nvPr/>
          </p:nvSpPr>
          <p:spPr>
            <a:xfrm>
              <a:off x="5888763" y="2452498"/>
              <a:ext cx="388253" cy="596431"/>
            </a:xfrm>
            <a:prstGeom prst="downArrow">
              <a:avLst/>
            </a:prstGeom>
            <a:solidFill>
              <a:srgbClr val="7AB5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14" name="Group 13"/>
          <p:cNvGrpSpPr/>
          <p:nvPr/>
        </p:nvGrpSpPr>
        <p:grpSpPr>
          <a:xfrm>
            <a:off x="505049" y="4900202"/>
            <a:ext cx="11155680" cy="1032785"/>
            <a:chOff x="505049" y="4900202"/>
            <a:chExt cx="11155680" cy="1032785"/>
          </a:xfrm>
        </p:grpSpPr>
        <p:sp>
          <p:nvSpPr>
            <p:cNvPr id="12" name="TextBox 11"/>
            <p:cNvSpPr txBox="1"/>
            <p:nvPr/>
          </p:nvSpPr>
          <p:spPr>
            <a:xfrm>
              <a:off x="505049" y="5517489"/>
              <a:ext cx="11155680" cy="415498"/>
            </a:xfrm>
            <a:prstGeom prst="rect">
              <a:avLst/>
            </a:prstGeom>
            <a:solidFill>
              <a:schemeClr val="accent5"/>
            </a:solidFill>
            <a:ln>
              <a:noFill/>
            </a:ln>
          </p:spPr>
          <p:txBody>
            <a:bodyPr wrap="square" rtlCol="0">
              <a:spAutoFit/>
            </a:bodyPr>
            <a:lstStyle/>
            <a:p>
              <a:pPr algn="ctr"/>
              <a:r>
                <a:rPr lang="en-US" sz="2100" b="1"/>
                <a:t>EXAMPLES</a:t>
              </a:r>
            </a:p>
          </p:txBody>
        </p:sp>
        <p:sp>
          <p:nvSpPr>
            <p:cNvPr id="13" name="Down Arrow 12"/>
            <p:cNvSpPr/>
            <p:nvPr/>
          </p:nvSpPr>
          <p:spPr>
            <a:xfrm>
              <a:off x="5888763" y="4900202"/>
              <a:ext cx="388253" cy="596431"/>
            </a:xfrm>
            <a:prstGeom prst="downArrow">
              <a:avLst/>
            </a:prstGeom>
            <a:solidFill>
              <a:srgbClr val="7AB5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808748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2100" y="63385"/>
            <a:ext cx="9249196" cy="6858000"/>
          </a:xfrm>
          <a:prstGeom prst="rect">
            <a:avLst/>
          </a:prstGeom>
        </p:spPr>
      </p:pic>
      <p:sp>
        <p:nvSpPr>
          <p:cNvPr id="4" name="Slide Number Placeholder 3"/>
          <p:cNvSpPr>
            <a:spLocks noGrp="1"/>
          </p:cNvSpPr>
          <p:nvPr>
            <p:ph type="sldNum" sz="quarter" idx="12"/>
          </p:nvPr>
        </p:nvSpPr>
        <p:spPr/>
        <p:txBody>
          <a:bodyPr/>
          <a:lstStyle/>
          <a:p>
            <a:fld id="{D57F1E4F-1CFF-5643-939E-02111984F565}" type="slidenum">
              <a:rPr lang="en-US" smtClean="0"/>
              <a:t>37</a:t>
            </a:fld>
            <a:endParaRPr lang="en-US" dirty="0"/>
          </a:p>
        </p:txBody>
      </p:sp>
      <p:sp>
        <p:nvSpPr>
          <p:cNvPr id="19" name="Rounded Rectangle 18"/>
          <p:cNvSpPr/>
          <p:nvPr/>
        </p:nvSpPr>
        <p:spPr>
          <a:xfrm>
            <a:off x="298565" y="49293"/>
            <a:ext cx="2351314" cy="30464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Standard</a:t>
            </a:r>
          </a:p>
        </p:txBody>
      </p:sp>
      <p:sp>
        <p:nvSpPr>
          <p:cNvPr id="20" name="Rounded Rectangle 19"/>
          <p:cNvSpPr/>
          <p:nvPr/>
        </p:nvSpPr>
        <p:spPr>
          <a:xfrm>
            <a:off x="298565" y="685722"/>
            <a:ext cx="2351314" cy="30464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Proficiency Benchmark</a:t>
            </a:r>
          </a:p>
        </p:txBody>
      </p:sp>
      <p:sp>
        <p:nvSpPr>
          <p:cNvPr id="21" name="Rounded Rectangle 20"/>
          <p:cNvSpPr/>
          <p:nvPr/>
        </p:nvSpPr>
        <p:spPr>
          <a:xfrm>
            <a:off x="298565" y="1760017"/>
            <a:ext cx="2351314" cy="30464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Performance Indicator</a:t>
            </a:r>
          </a:p>
        </p:txBody>
      </p:sp>
      <p:sp>
        <p:nvSpPr>
          <p:cNvPr id="23" name="Rounded Rectangle 22"/>
          <p:cNvSpPr/>
          <p:nvPr/>
        </p:nvSpPr>
        <p:spPr>
          <a:xfrm>
            <a:off x="298565" y="2666067"/>
            <a:ext cx="2351314" cy="30464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Language Function</a:t>
            </a:r>
          </a:p>
        </p:txBody>
      </p:sp>
      <p:sp>
        <p:nvSpPr>
          <p:cNvPr id="17" name="Rounded Rectangle 16"/>
          <p:cNvSpPr/>
          <p:nvPr/>
        </p:nvSpPr>
        <p:spPr>
          <a:xfrm>
            <a:off x="298565" y="4021204"/>
            <a:ext cx="2351314" cy="30464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Language Function</a:t>
            </a:r>
          </a:p>
        </p:txBody>
      </p:sp>
      <p:sp>
        <p:nvSpPr>
          <p:cNvPr id="18" name="Rounded Rectangle 17"/>
          <p:cNvSpPr/>
          <p:nvPr/>
        </p:nvSpPr>
        <p:spPr>
          <a:xfrm>
            <a:off x="298565" y="5224020"/>
            <a:ext cx="2351314" cy="30464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Language Function</a:t>
            </a:r>
          </a:p>
        </p:txBody>
      </p:sp>
      <p:sp>
        <p:nvSpPr>
          <p:cNvPr id="3" name="Footer Placeholder 2">
            <a:extLst>
              <a:ext uri="{FF2B5EF4-FFF2-40B4-BE49-F238E27FC236}">
                <a16:creationId xmlns="" xmlns:a16="http://schemas.microsoft.com/office/drawing/2014/main" id="{F9E67BD4-4FC4-5F47-919C-49A77108A22B}"/>
              </a:ext>
            </a:extLst>
          </p:cNvPr>
          <p:cNvSpPr>
            <a:spLocks noGrp="1"/>
          </p:cNvSpPr>
          <p:nvPr>
            <p:ph type="ftr" sz="quarter" idx="11"/>
          </p:nvPr>
        </p:nvSpPr>
        <p:spPr/>
        <p:txBody>
          <a:bodyPr/>
          <a:lstStyle/>
          <a:p>
            <a:r>
              <a:rPr lang="en-US"/>
              <a:t>ACTFL Workshop CPS April 2018 - Terrill</a:t>
            </a:r>
          </a:p>
        </p:txBody>
      </p:sp>
    </p:spTree>
    <p:extLst>
      <p:ext uri="{BB962C8B-B14F-4D97-AF65-F5344CB8AC3E}">
        <p14:creationId xmlns:p14="http://schemas.microsoft.com/office/powerpoint/2010/main" val="13376702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57F1E4F-1CFF-5643-939E-02111984F565}" type="slidenum">
              <a:rPr lang="en-US" smtClean="0"/>
              <a:t>38</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412762" cy="6858000"/>
          </a:xfrm>
          <a:prstGeom prst="rect">
            <a:avLst/>
          </a:prstGeom>
        </p:spPr>
      </p:pic>
      <p:grpSp>
        <p:nvGrpSpPr>
          <p:cNvPr id="35" name="Group 34"/>
          <p:cNvGrpSpPr/>
          <p:nvPr/>
        </p:nvGrpSpPr>
        <p:grpSpPr>
          <a:xfrm>
            <a:off x="6688183" y="327896"/>
            <a:ext cx="5337942" cy="2586660"/>
            <a:chOff x="6688183" y="327896"/>
            <a:chExt cx="5337942" cy="2586660"/>
          </a:xfrm>
        </p:grpSpPr>
        <p:sp>
          <p:nvSpPr>
            <p:cNvPr id="7" name="Rounded Rectangle 6"/>
            <p:cNvSpPr/>
            <p:nvPr/>
          </p:nvSpPr>
          <p:spPr>
            <a:xfrm>
              <a:off x="7460247" y="837562"/>
              <a:ext cx="4565878" cy="207699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I can communicate in spontaneous spoken, written, or signed conversations on both very familiar and everyday topics, using a variety of practiced or memorized words, phrases, simple sentences, and questions.</a:t>
              </a:r>
              <a:r>
                <a:rPr lang="en-US" sz="2000">
                  <a:effectLst/>
                </a:rPr>
                <a:t> </a:t>
              </a:r>
              <a:endParaRPr lang="en-US" sz="2000"/>
            </a:p>
          </p:txBody>
        </p:sp>
        <p:cxnSp>
          <p:nvCxnSpPr>
            <p:cNvPr id="15" name="Straight Arrow Connector 14"/>
            <p:cNvCxnSpPr/>
            <p:nvPr/>
          </p:nvCxnSpPr>
          <p:spPr>
            <a:xfrm flipH="1" flipV="1">
              <a:off x="6688183" y="1593672"/>
              <a:ext cx="772065" cy="2697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7933011" y="327896"/>
              <a:ext cx="3620350" cy="461665"/>
            </a:xfrm>
            <a:prstGeom prst="rect">
              <a:avLst/>
            </a:prstGeom>
            <a:noFill/>
          </p:spPr>
          <p:txBody>
            <a:bodyPr wrap="none" rtlCol="0">
              <a:spAutoFit/>
            </a:bodyPr>
            <a:lstStyle/>
            <a:p>
              <a:r>
                <a:rPr lang="en-US" sz="2400" b="1">
                  <a:solidFill>
                    <a:srgbClr val="FF0000"/>
                  </a:solidFill>
                </a:rPr>
                <a:t>PROFICIENCY BENCHMARK</a:t>
              </a:r>
            </a:p>
          </p:txBody>
        </p:sp>
      </p:grpSp>
      <p:grpSp>
        <p:nvGrpSpPr>
          <p:cNvPr id="14" name="Group 13"/>
          <p:cNvGrpSpPr/>
          <p:nvPr/>
        </p:nvGrpSpPr>
        <p:grpSpPr>
          <a:xfrm>
            <a:off x="4558937" y="2769328"/>
            <a:ext cx="7275783" cy="3183995"/>
            <a:chOff x="4558937" y="2769328"/>
            <a:chExt cx="7275783" cy="3183995"/>
          </a:xfrm>
        </p:grpSpPr>
        <p:grpSp>
          <p:nvGrpSpPr>
            <p:cNvPr id="36" name="Group 35"/>
            <p:cNvGrpSpPr/>
            <p:nvPr/>
          </p:nvGrpSpPr>
          <p:grpSpPr>
            <a:xfrm>
              <a:off x="4558937" y="2769328"/>
              <a:ext cx="7275783" cy="1891615"/>
              <a:chOff x="4558937" y="2769328"/>
              <a:chExt cx="7275783" cy="1891615"/>
            </a:xfrm>
          </p:grpSpPr>
          <p:sp>
            <p:nvSpPr>
              <p:cNvPr id="24" name="Rounded Rectangle 23"/>
              <p:cNvSpPr/>
              <p:nvPr/>
            </p:nvSpPr>
            <p:spPr>
              <a:xfrm>
                <a:off x="8411715" y="3472223"/>
                <a:ext cx="3202577" cy="118872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using a mixture of practiced or memorized words, phrases, and questions</a:t>
                </a:r>
              </a:p>
            </p:txBody>
          </p:sp>
          <p:cxnSp>
            <p:nvCxnSpPr>
              <p:cNvPr id="25" name="Straight Arrow Connector 24"/>
              <p:cNvCxnSpPr/>
              <p:nvPr/>
            </p:nvCxnSpPr>
            <p:spPr>
              <a:xfrm flipH="1" flipV="1">
                <a:off x="4558937" y="2769328"/>
                <a:ext cx="3939538" cy="117565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8191287" y="2962557"/>
                <a:ext cx="3643433" cy="461665"/>
              </a:xfrm>
              <a:prstGeom prst="rect">
                <a:avLst/>
              </a:prstGeom>
              <a:noFill/>
            </p:spPr>
            <p:txBody>
              <a:bodyPr wrap="none" rtlCol="0">
                <a:spAutoFit/>
              </a:bodyPr>
              <a:lstStyle/>
              <a:p>
                <a:r>
                  <a:rPr lang="en-US" sz="2400" b="1">
                    <a:solidFill>
                      <a:srgbClr val="FF0000"/>
                    </a:solidFill>
                  </a:rPr>
                  <a:t>PERFORMANCE INDICATOR</a:t>
                </a:r>
              </a:p>
            </p:txBody>
          </p:sp>
        </p:grpSp>
        <p:sp>
          <p:nvSpPr>
            <p:cNvPr id="11" name="Rounded Rectangle 10"/>
            <p:cNvSpPr/>
            <p:nvPr/>
          </p:nvSpPr>
          <p:spPr>
            <a:xfrm>
              <a:off x="8413892" y="4764603"/>
              <a:ext cx="3200400" cy="118872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I can express basic needs related to familiar and everyday activities.</a:t>
              </a:r>
            </a:p>
          </p:txBody>
        </p:sp>
      </p:grpSp>
      <p:cxnSp>
        <p:nvCxnSpPr>
          <p:cNvPr id="26" name="Straight Arrow Connector 25"/>
          <p:cNvCxnSpPr/>
          <p:nvPr/>
        </p:nvCxnSpPr>
        <p:spPr>
          <a:xfrm flipH="1">
            <a:off x="4558938" y="4327790"/>
            <a:ext cx="3852777" cy="68834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 xmlns:a16="http://schemas.microsoft.com/office/drawing/2014/main" id="{32C01EFC-F3CB-3D47-8102-CF86A91014EA}"/>
              </a:ext>
            </a:extLst>
          </p:cNvPr>
          <p:cNvSpPr>
            <a:spLocks noGrp="1"/>
          </p:cNvSpPr>
          <p:nvPr>
            <p:ph type="ftr" sz="quarter" idx="11"/>
          </p:nvPr>
        </p:nvSpPr>
        <p:spPr/>
        <p:txBody>
          <a:bodyPr/>
          <a:lstStyle/>
          <a:p>
            <a:r>
              <a:rPr lang="en-US"/>
              <a:t>ACTFL Workshop CPS April 2018 - Terrill</a:t>
            </a:r>
          </a:p>
        </p:txBody>
      </p:sp>
      <p:grpSp>
        <p:nvGrpSpPr>
          <p:cNvPr id="13" name="Group 12"/>
          <p:cNvGrpSpPr/>
          <p:nvPr/>
        </p:nvGrpSpPr>
        <p:grpSpPr>
          <a:xfrm>
            <a:off x="5378206" y="3623869"/>
            <a:ext cx="6281961" cy="3007807"/>
            <a:chOff x="5378206" y="3623869"/>
            <a:chExt cx="6281961" cy="3007807"/>
          </a:xfrm>
        </p:grpSpPr>
        <p:sp>
          <p:nvSpPr>
            <p:cNvPr id="34" name="TextBox 33"/>
            <p:cNvSpPr txBox="1"/>
            <p:nvPr/>
          </p:nvSpPr>
          <p:spPr>
            <a:xfrm>
              <a:off x="8619848" y="6170011"/>
              <a:ext cx="3040319" cy="461665"/>
            </a:xfrm>
            <a:prstGeom prst="rect">
              <a:avLst/>
            </a:prstGeom>
            <a:noFill/>
          </p:spPr>
          <p:txBody>
            <a:bodyPr wrap="none" rtlCol="0">
              <a:spAutoFit/>
            </a:bodyPr>
            <a:lstStyle/>
            <a:p>
              <a:r>
                <a:rPr lang="en-US" sz="2400" b="1">
                  <a:solidFill>
                    <a:srgbClr val="FF0000"/>
                  </a:solidFill>
                </a:rPr>
                <a:t>LANGUAGE FUNCTION</a:t>
              </a:r>
            </a:p>
          </p:txBody>
        </p:sp>
        <p:cxnSp>
          <p:nvCxnSpPr>
            <p:cNvPr id="8" name="Straight Arrow Connector 7"/>
            <p:cNvCxnSpPr/>
            <p:nvPr/>
          </p:nvCxnSpPr>
          <p:spPr>
            <a:xfrm flipH="1" flipV="1">
              <a:off x="5483946" y="3623869"/>
              <a:ext cx="3031332" cy="281176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5378206" y="4718248"/>
              <a:ext cx="3171148" cy="174003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5896008" y="5840747"/>
              <a:ext cx="2602467" cy="64255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6269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 xmlns:a16="http://schemas.microsoft.com/office/drawing/2014/main" id="{F1A0F3CE-D303-4B45-AAB4-11366C8DF3C4}"/>
              </a:ext>
            </a:extLst>
          </p:cNvPr>
          <p:cNvSpPr>
            <a:spLocks noGrp="1"/>
          </p:cNvSpPr>
          <p:nvPr>
            <p:ph type="ftr" sz="quarter" idx="11"/>
          </p:nvPr>
        </p:nvSpPr>
        <p:spPr/>
        <p:txBody>
          <a:bodyPr/>
          <a:lstStyle/>
          <a:p>
            <a:r>
              <a:rPr lang="en-US"/>
              <a:t>ACTFL Workshop CPS April 2018 - Terrill</a:t>
            </a:r>
            <a:endParaRPr lang="en-US" dirty="0"/>
          </a:p>
        </p:txBody>
      </p:sp>
      <p:sp>
        <p:nvSpPr>
          <p:cNvPr id="3" name="Slide Number Placeholder 2">
            <a:extLst>
              <a:ext uri="{FF2B5EF4-FFF2-40B4-BE49-F238E27FC236}">
                <a16:creationId xmlns="" xmlns:a16="http://schemas.microsoft.com/office/drawing/2014/main" id="{4EF38D90-CDD8-46F1-9155-F137813D3DF5}"/>
              </a:ext>
            </a:extLst>
          </p:cNvPr>
          <p:cNvSpPr>
            <a:spLocks noGrp="1"/>
          </p:cNvSpPr>
          <p:nvPr>
            <p:ph type="sldNum" sz="quarter" idx="12"/>
          </p:nvPr>
        </p:nvSpPr>
        <p:spPr/>
        <p:txBody>
          <a:bodyPr/>
          <a:lstStyle/>
          <a:p>
            <a:fld id="{539D500B-731B-C041-A399-EB03800DC922}" type="slidenum">
              <a:rPr lang="en-US" smtClean="0"/>
              <a:t>39</a:t>
            </a:fld>
            <a:endParaRPr lang="en-US" dirty="0"/>
          </a:p>
        </p:txBody>
      </p:sp>
      <p:graphicFrame>
        <p:nvGraphicFramePr>
          <p:cNvPr id="4" name="Table 3">
            <a:extLst>
              <a:ext uri="{FF2B5EF4-FFF2-40B4-BE49-F238E27FC236}">
                <a16:creationId xmlns="" xmlns:a16="http://schemas.microsoft.com/office/drawing/2014/main" id="{F8092641-D175-40F7-88D6-15DC3A6204C1}"/>
              </a:ext>
            </a:extLst>
          </p:cNvPr>
          <p:cNvGraphicFramePr>
            <a:graphicFrameLocks noGrp="1"/>
          </p:cNvGraphicFramePr>
          <p:nvPr>
            <p:extLst>
              <p:ext uri="{D42A27DB-BD31-4B8C-83A1-F6EECF244321}">
                <p14:modId xmlns:p14="http://schemas.microsoft.com/office/powerpoint/2010/main" val="728900719"/>
              </p:ext>
            </p:extLst>
          </p:nvPr>
        </p:nvGraphicFramePr>
        <p:xfrm>
          <a:off x="234696" y="719666"/>
          <a:ext cx="11722608" cy="5924974"/>
        </p:xfrm>
        <a:graphic>
          <a:graphicData uri="http://schemas.openxmlformats.org/drawingml/2006/table">
            <a:tbl>
              <a:tblPr bandRow="1">
                <a:tableStyleId>{F5AB1C69-6EDB-4FF4-983F-18BD219EF322}</a:tableStyleId>
              </a:tblPr>
              <a:tblGrid>
                <a:gridCol w="2401824">
                  <a:extLst>
                    <a:ext uri="{9D8B030D-6E8A-4147-A177-3AD203B41FA5}">
                      <a16:colId xmlns="" xmlns:a16="http://schemas.microsoft.com/office/drawing/2014/main" val="589603659"/>
                    </a:ext>
                  </a:extLst>
                </a:gridCol>
                <a:gridCol w="9320784">
                  <a:extLst>
                    <a:ext uri="{9D8B030D-6E8A-4147-A177-3AD203B41FA5}">
                      <a16:colId xmlns="" xmlns:a16="http://schemas.microsoft.com/office/drawing/2014/main" val="222076139"/>
                    </a:ext>
                  </a:extLst>
                </a:gridCol>
              </a:tblGrid>
              <a:tr h="636694">
                <a:tc gridSpan="2">
                  <a:txBody>
                    <a:bodyPr/>
                    <a:lstStyle/>
                    <a:p>
                      <a:pPr algn="ctr"/>
                      <a:r>
                        <a:rPr lang="en-US" sz="3200" b="1" dirty="0">
                          <a:solidFill>
                            <a:schemeClr val="tx1"/>
                          </a:solidFill>
                        </a:rPr>
                        <a:t>Can-Do Statements</a:t>
                      </a:r>
                    </a:p>
                  </a:txBody>
                  <a:tcPr>
                    <a:solidFill>
                      <a:schemeClr val="accent1">
                        <a:lumMod val="20000"/>
                        <a:lumOff val="80000"/>
                      </a:schemeClr>
                    </a:solidFill>
                  </a:tcPr>
                </a:tc>
                <a:tc hMerge="1">
                  <a:txBody>
                    <a:bodyPr/>
                    <a:lstStyle/>
                    <a:p>
                      <a:endParaRPr lang="en-US" dirty="0"/>
                    </a:p>
                  </a:txBody>
                  <a:tcPr/>
                </a:tc>
                <a:extLst>
                  <a:ext uri="{0D108BD9-81ED-4DB2-BD59-A6C34878D82A}">
                    <a16:rowId xmlns="" xmlns:a16="http://schemas.microsoft.com/office/drawing/2014/main" val="286585284"/>
                  </a:ext>
                </a:extLst>
              </a:tr>
              <a:tr h="1450764">
                <a:tc>
                  <a:txBody>
                    <a:bodyPr/>
                    <a:lstStyle/>
                    <a:p>
                      <a:r>
                        <a:rPr lang="en-US" sz="2800" dirty="0"/>
                        <a:t>Interpretive</a:t>
                      </a:r>
                    </a:p>
                  </a:txBody>
                  <a:tcPr>
                    <a:solidFill>
                      <a:schemeClr val="accent1">
                        <a:lumMod val="20000"/>
                        <a:lumOff val="80000"/>
                      </a:schemeClr>
                    </a:solidFill>
                  </a:tcPr>
                </a:tc>
                <a:tc>
                  <a:txBody>
                    <a:bodyPr/>
                    <a:lstStyle/>
                    <a:p>
                      <a:pPr marL="342900" marR="0" lvl="0" indent="-342900">
                        <a:spcBef>
                          <a:spcPts val="0"/>
                        </a:spcBef>
                        <a:spcAft>
                          <a:spcPts val="0"/>
                        </a:spcAft>
                        <a:buFont typeface="Symbol" charset="2"/>
                        <a:buChar char=""/>
                      </a:pPr>
                      <a:r>
                        <a:rPr lang="en-US" sz="2000">
                          <a:effectLst/>
                          <a:latin typeface="Calibri" charset="0"/>
                          <a:ea typeface="Calibri" charset="0"/>
                          <a:cs typeface="Times New Roman" charset="0"/>
                        </a:rPr>
                        <a:t>(R &amp; L) I can share information about explorers based on what I have heard or read. </a:t>
                      </a:r>
                    </a:p>
                    <a:p>
                      <a:pPr marL="342900" marR="0" lvl="0" indent="-342900">
                        <a:spcBef>
                          <a:spcPts val="0"/>
                        </a:spcBef>
                        <a:spcAft>
                          <a:spcPts val="0"/>
                        </a:spcAft>
                        <a:buFont typeface="Symbol" charset="2"/>
                        <a:buChar char=""/>
                      </a:pPr>
                      <a:r>
                        <a:rPr lang="en-US" sz="2000">
                          <a:effectLst/>
                          <a:latin typeface="Calibri" charset="0"/>
                          <a:ea typeface="Calibri" charset="0"/>
                          <a:cs typeface="Times New Roman" charset="0"/>
                        </a:rPr>
                        <a:t>(R &amp; L) I can identify key details of a current event exploration. </a:t>
                      </a:r>
                    </a:p>
                    <a:p>
                      <a:pPr marL="342900" marR="0" lvl="0" indent="-342900">
                        <a:spcBef>
                          <a:spcPts val="0"/>
                        </a:spcBef>
                        <a:spcAft>
                          <a:spcPts val="0"/>
                        </a:spcAft>
                        <a:buFont typeface="Symbol" charset="2"/>
                        <a:buChar char=""/>
                      </a:pPr>
                      <a:r>
                        <a:rPr lang="en-US" sz="2000">
                          <a:effectLst/>
                          <a:latin typeface="Calibri" charset="0"/>
                          <a:ea typeface="Calibri" charset="0"/>
                          <a:cs typeface="Times New Roman" charset="0"/>
                        </a:rPr>
                        <a:t>(R) I can read details about a character and complete a graphic organizer on that character. </a:t>
                      </a:r>
                    </a:p>
                    <a:p>
                      <a:pPr marL="342900" marR="0" lvl="0" indent="-342900">
                        <a:spcBef>
                          <a:spcPts val="0"/>
                        </a:spcBef>
                        <a:spcAft>
                          <a:spcPts val="0"/>
                        </a:spcAft>
                        <a:buFont typeface="Symbol" charset="2"/>
                        <a:buChar char=""/>
                      </a:pPr>
                      <a:r>
                        <a:rPr lang="en-US" sz="2000">
                          <a:effectLst/>
                          <a:latin typeface="Calibri" charset="0"/>
                          <a:ea typeface="Calibri" charset="0"/>
                          <a:cs typeface="Times New Roman" charset="0"/>
                        </a:rPr>
                        <a:t>(L) I can watch a documentary about an explorer and identify key information about that explorer. </a:t>
                      </a:r>
                    </a:p>
                  </a:txBody>
                  <a:tcPr marL="68580" marR="68580" marT="0" marB="0">
                    <a:solidFill>
                      <a:schemeClr val="accent1">
                        <a:lumMod val="20000"/>
                        <a:lumOff val="80000"/>
                      </a:schemeClr>
                    </a:solidFill>
                  </a:tcPr>
                </a:tc>
                <a:extLst>
                  <a:ext uri="{0D108BD9-81ED-4DB2-BD59-A6C34878D82A}">
                    <a16:rowId xmlns="" xmlns:a16="http://schemas.microsoft.com/office/drawing/2014/main" val="2170607359"/>
                  </a:ext>
                </a:extLst>
              </a:tr>
              <a:tr h="1021080">
                <a:tc>
                  <a:txBody>
                    <a:bodyPr/>
                    <a:lstStyle/>
                    <a:p>
                      <a:r>
                        <a:rPr lang="en-US" sz="2800" dirty="0"/>
                        <a:t>Presentational</a:t>
                      </a:r>
                    </a:p>
                  </a:txBody>
                  <a:tcPr>
                    <a:solidFill>
                      <a:schemeClr val="accent1">
                        <a:lumMod val="20000"/>
                        <a:lumOff val="80000"/>
                      </a:schemeClr>
                    </a:solidFill>
                  </a:tcPr>
                </a:tc>
                <a:tc>
                  <a:txBody>
                    <a:bodyPr/>
                    <a:lstStyle/>
                    <a:p>
                      <a:pPr marL="342900" marR="0" lvl="0" indent="-342900">
                        <a:spcBef>
                          <a:spcPts val="0"/>
                        </a:spcBef>
                        <a:spcAft>
                          <a:spcPts val="0"/>
                        </a:spcAft>
                        <a:buFont typeface="Symbol" charset="2"/>
                        <a:buChar char=""/>
                      </a:pPr>
                      <a:r>
                        <a:rPr lang="en-US" sz="2000">
                          <a:effectLst/>
                          <a:latin typeface="Calibri" charset="0"/>
                          <a:ea typeface="Calibri" charset="0"/>
                          <a:cs typeface="Times New Roman" charset="0"/>
                        </a:rPr>
                        <a:t>(S &amp; W) I can organize information about an explorer to share with others. </a:t>
                      </a:r>
                    </a:p>
                    <a:p>
                      <a:pPr marL="342900" marR="0" lvl="0" indent="-342900">
                        <a:spcBef>
                          <a:spcPts val="0"/>
                        </a:spcBef>
                        <a:spcAft>
                          <a:spcPts val="0"/>
                        </a:spcAft>
                        <a:buFont typeface="Symbol" charset="2"/>
                        <a:buChar char=""/>
                      </a:pPr>
                      <a:r>
                        <a:rPr lang="en-US" sz="2000">
                          <a:effectLst/>
                          <a:latin typeface="Calibri" charset="0"/>
                          <a:ea typeface="Calibri" charset="0"/>
                          <a:cs typeface="Times New Roman" charset="0"/>
                        </a:rPr>
                        <a:t>(S) I can introduce myself in the role of an explorer. </a:t>
                      </a:r>
                    </a:p>
                    <a:p>
                      <a:pPr marL="342900" marR="0" lvl="0" indent="-342900">
                        <a:spcBef>
                          <a:spcPts val="0"/>
                        </a:spcBef>
                        <a:spcAft>
                          <a:spcPts val="0"/>
                        </a:spcAft>
                        <a:buFont typeface="Symbol" charset="2"/>
                        <a:buChar char=""/>
                      </a:pPr>
                      <a:r>
                        <a:rPr lang="en-US" sz="2000">
                          <a:effectLst/>
                          <a:latin typeface="Calibri" charset="0"/>
                          <a:ea typeface="Calibri" charset="0"/>
                          <a:cs typeface="Times New Roman" charset="0"/>
                        </a:rPr>
                        <a:t>(W) I can identify a quote of personal importance and explain its relevance to my life. </a:t>
                      </a:r>
                    </a:p>
                  </a:txBody>
                  <a:tcPr marL="68580" marR="68580" marT="0" marB="0">
                    <a:solidFill>
                      <a:schemeClr val="accent1">
                        <a:lumMod val="20000"/>
                        <a:lumOff val="80000"/>
                      </a:schemeClr>
                    </a:solidFill>
                  </a:tcPr>
                </a:tc>
                <a:extLst>
                  <a:ext uri="{0D108BD9-81ED-4DB2-BD59-A6C34878D82A}">
                    <a16:rowId xmlns="" xmlns:a16="http://schemas.microsoft.com/office/drawing/2014/main" val="263392501"/>
                  </a:ext>
                </a:extLst>
              </a:tr>
              <a:tr h="1450764">
                <a:tc>
                  <a:txBody>
                    <a:bodyPr/>
                    <a:lstStyle/>
                    <a:p>
                      <a:r>
                        <a:rPr lang="en-US" sz="2800" dirty="0"/>
                        <a:t>Interpersonal</a:t>
                      </a:r>
                    </a:p>
                  </a:txBody>
                  <a:tcPr>
                    <a:solidFill>
                      <a:schemeClr val="accent1">
                        <a:lumMod val="20000"/>
                        <a:lumOff val="80000"/>
                      </a:schemeClr>
                    </a:solidFill>
                  </a:tcPr>
                </a:tc>
                <a:tc>
                  <a:txBody>
                    <a:bodyPr/>
                    <a:lstStyle/>
                    <a:p>
                      <a:pPr marL="342900" marR="0" lvl="0" indent="-342900">
                        <a:spcBef>
                          <a:spcPts val="0"/>
                        </a:spcBef>
                        <a:spcAft>
                          <a:spcPts val="0"/>
                        </a:spcAft>
                        <a:buFont typeface="Symbol" charset="2"/>
                        <a:buChar char=""/>
                      </a:pPr>
                      <a:r>
                        <a:rPr lang="en-US" sz="2000">
                          <a:effectLst/>
                          <a:latin typeface="Calibri" charset="0"/>
                          <a:ea typeface="Calibri" charset="0"/>
                          <a:cs typeface="Times New Roman" charset="0"/>
                        </a:rPr>
                        <a:t>I can participate in a “meeting of the minds” mixing and mingling with others who are role-playing explorers from cultures where target languageg is spoken.</a:t>
                      </a:r>
                    </a:p>
                    <a:p>
                      <a:pPr marL="342900" marR="0" lvl="0" indent="-342900">
                        <a:spcBef>
                          <a:spcPts val="0"/>
                        </a:spcBef>
                        <a:spcAft>
                          <a:spcPts val="0"/>
                        </a:spcAft>
                        <a:buFont typeface="Symbol" charset="2"/>
                        <a:buChar char=""/>
                      </a:pPr>
                      <a:r>
                        <a:rPr lang="en-US" sz="2000">
                          <a:effectLst/>
                          <a:latin typeface="Calibri" charset="0"/>
                          <a:ea typeface="Calibri" charset="0"/>
                          <a:cs typeface="Times New Roman" charset="0"/>
                        </a:rPr>
                        <a:t>I can role-play an impromtu conversation between two inhabitants of different planets in order to compare notes on the Little Prince. </a:t>
                      </a:r>
                    </a:p>
                    <a:p>
                      <a:pPr marL="342900" marR="0" lvl="0" indent="-342900">
                        <a:spcBef>
                          <a:spcPts val="0"/>
                        </a:spcBef>
                        <a:spcAft>
                          <a:spcPts val="0"/>
                        </a:spcAft>
                        <a:buFont typeface="Symbol" charset="2"/>
                        <a:buChar char=""/>
                      </a:pPr>
                      <a:r>
                        <a:rPr lang="en-US" sz="2000">
                          <a:effectLst/>
                          <a:latin typeface="Calibri" charset="0"/>
                          <a:ea typeface="Calibri" charset="0"/>
                          <a:cs typeface="Times New Roman" charset="0"/>
                        </a:rPr>
                        <a:t>I can define discuss the role that curiosity plays in my life and compare my thoughts to those of others.</a:t>
                      </a:r>
                    </a:p>
                    <a:p>
                      <a:pPr marL="342900" marR="0" lvl="0" indent="-342900">
                        <a:spcBef>
                          <a:spcPts val="0"/>
                        </a:spcBef>
                        <a:spcAft>
                          <a:spcPts val="0"/>
                        </a:spcAft>
                        <a:buFont typeface="Symbol" charset="2"/>
                        <a:buChar char=""/>
                      </a:pPr>
                      <a:r>
                        <a:rPr lang="en-US" sz="2000">
                          <a:effectLst/>
                          <a:latin typeface="Calibri" charset="0"/>
                          <a:ea typeface="Calibri" charset="0"/>
                          <a:cs typeface="Times New Roman" charset="0"/>
                        </a:rPr>
                        <a:t>I can share a personal story about failure with a partner and talk to identify similarities and differences in our stories.</a:t>
                      </a:r>
                    </a:p>
                  </a:txBody>
                  <a:tcPr marL="68580" marR="68580" marT="0" marB="0">
                    <a:solidFill>
                      <a:schemeClr val="accent1">
                        <a:lumMod val="20000"/>
                        <a:lumOff val="80000"/>
                      </a:schemeClr>
                    </a:solidFill>
                  </a:tcPr>
                </a:tc>
                <a:extLst>
                  <a:ext uri="{0D108BD9-81ED-4DB2-BD59-A6C34878D82A}">
                    <a16:rowId xmlns="" xmlns:a16="http://schemas.microsoft.com/office/drawing/2014/main" val="3460117300"/>
                  </a:ext>
                </a:extLst>
              </a:tr>
            </a:tbl>
          </a:graphicData>
        </a:graphic>
      </p:graphicFrame>
      <p:sp>
        <p:nvSpPr>
          <p:cNvPr id="5" name="TextBox 4">
            <a:extLst>
              <a:ext uri="{FF2B5EF4-FFF2-40B4-BE49-F238E27FC236}">
                <a16:creationId xmlns="" xmlns:a16="http://schemas.microsoft.com/office/drawing/2014/main" id="{2487C222-0534-4EF7-8798-0D8A67D2EC6A}"/>
              </a:ext>
            </a:extLst>
          </p:cNvPr>
          <p:cNvSpPr txBox="1"/>
          <p:nvPr/>
        </p:nvSpPr>
        <p:spPr>
          <a:xfrm>
            <a:off x="9006840" y="180975"/>
            <a:ext cx="2042160" cy="369332"/>
          </a:xfrm>
          <a:prstGeom prst="rect">
            <a:avLst/>
          </a:prstGeom>
          <a:solidFill>
            <a:schemeClr val="tx1"/>
          </a:solidFill>
        </p:spPr>
        <p:txBody>
          <a:bodyPr wrap="square" rtlCol="0">
            <a:spAutoFit/>
          </a:bodyPr>
          <a:lstStyle/>
          <a:p>
            <a:pPr algn="ctr"/>
            <a:r>
              <a:rPr lang="en-US" dirty="0">
                <a:solidFill>
                  <a:schemeClr val="bg1"/>
                </a:solidFill>
              </a:rPr>
              <a:t>Page 15</a:t>
            </a:r>
          </a:p>
        </p:txBody>
      </p:sp>
    </p:spTree>
    <p:extLst>
      <p:ext uri="{BB962C8B-B14F-4D97-AF65-F5344CB8AC3E}">
        <p14:creationId xmlns:p14="http://schemas.microsoft.com/office/powerpoint/2010/main" val="12109787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339538" y="249239"/>
            <a:ext cx="5294168" cy="1537366"/>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8472" y="1833319"/>
            <a:ext cx="6667399" cy="1482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423751" y="2282407"/>
            <a:ext cx="1381597" cy="584775"/>
          </a:xfrm>
          <a:prstGeom prst="rect">
            <a:avLst/>
          </a:prstGeom>
          <a:noFill/>
        </p:spPr>
        <p:txBody>
          <a:bodyPr wrap="none" rtlCol="0">
            <a:spAutoFit/>
          </a:bodyPr>
          <a:lstStyle/>
          <a:p>
            <a:r>
              <a:rPr lang="en-US" sz="3200" dirty="0"/>
              <a:t>What? </a:t>
            </a:r>
          </a:p>
        </p:txBody>
      </p:sp>
      <p:sp>
        <p:nvSpPr>
          <p:cNvPr id="10" name="Right Arrow 9"/>
          <p:cNvSpPr/>
          <p:nvPr/>
        </p:nvSpPr>
        <p:spPr>
          <a:xfrm>
            <a:off x="3227294" y="2432883"/>
            <a:ext cx="1286794" cy="283823"/>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
          <p:cNvGrpSpPr/>
          <p:nvPr/>
        </p:nvGrpSpPr>
        <p:grpSpPr>
          <a:xfrm>
            <a:off x="2362199" y="3455894"/>
            <a:ext cx="7938247" cy="3083019"/>
            <a:chOff x="838200" y="3702109"/>
            <a:chExt cx="6296890" cy="2836804"/>
          </a:xfrm>
        </p:grpSpPr>
        <p:pic>
          <p:nvPicPr>
            <p:cNvPr id="7" name="Picture 6"/>
            <p:cNvPicPr>
              <a:picLocks noChangeAspect="1"/>
            </p:cNvPicPr>
            <p:nvPr/>
          </p:nvPicPr>
          <p:blipFill>
            <a:blip r:embed="rId5"/>
            <a:stretch>
              <a:fillRect/>
            </a:stretch>
          </p:blipFill>
          <p:spPr>
            <a:xfrm>
              <a:off x="4943520" y="3702109"/>
              <a:ext cx="2191570" cy="2836804"/>
            </a:xfrm>
            <a:prstGeom prst="rect">
              <a:avLst/>
            </a:prstGeom>
          </p:spPr>
        </p:pic>
        <p:sp>
          <p:nvSpPr>
            <p:cNvPr id="9" name="TextBox 8"/>
            <p:cNvSpPr txBox="1"/>
            <p:nvPr/>
          </p:nvSpPr>
          <p:spPr>
            <a:xfrm>
              <a:off x="838200" y="4596824"/>
              <a:ext cx="2009204" cy="584775"/>
            </a:xfrm>
            <a:prstGeom prst="rect">
              <a:avLst/>
            </a:prstGeom>
            <a:noFill/>
          </p:spPr>
          <p:txBody>
            <a:bodyPr wrap="none" rtlCol="0">
              <a:spAutoFit/>
            </a:bodyPr>
            <a:lstStyle/>
            <a:p>
              <a:r>
                <a:rPr lang="en-US" sz="3200"/>
                <a:t>How well? </a:t>
              </a:r>
            </a:p>
          </p:txBody>
        </p:sp>
        <p:sp>
          <p:nvSpPr>
            <p:cNvPr id="11" name="Right Arrow 10"/>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 name="Footer Placeholder 2"/>
          <p:cNvSpPr>
            <a:spLocks noGrp="1"/>
          </p:cNvSpPr>
          <p:nvPr>
            <p:ph type="ftr" sz="quarter" idx="11"/>
          </p:nvPr>
        </p:nvSpPr>
        <p:spPr/>
        <p:txBody>
          <a:bodyPr/>
          <a:lstStyle/>
          <a:p>
            <a:r>
              <a:rPr lang="en-US" dirty="0"/>
              <a:t>ACTFL Workshop CPS April 2018 - Terrill</a:t>
            </a:r>
          </a:p>
        </p:txBody>
      </p:sp>
      <p:sp>
        <p:nvSpPr>
          <p:cNvPr id="4" name="Slide Number Placeholder 3"/>
          <p:cNvSpPr>
            <a:spLocks noGrp="1"/>
          </p:cNvSpPr>
          <p:nvPr>
            <p:ph type="sldNum" sz="quarter" idx="12"/>
          </p:nvPr>
        </p:nvSpPr>
        <p:spPr/>
        <p:txBody>
          <a:bodyPr/>
          <a:lstStyle/>
          <a:p>
            <a:fld id="{0607E1EB-901A-6849-9841-1183CB806B04}" type="slidenum">
              <a:t>4</a:t>
            </a:fld>
            <a:endParaRPr lang="en-US"/>
          </a:p>
        </p:txBody>
      </p:sp>
    </p:spTree>
    <p:extLst>
      <p:ext uri="{BB962C8B-B14F-4D97-AF65-F5344CB8AC3E}">
        <p14:creationId xmlns:p14="http://schemas.microsoft.com/office/powerpoint/2010/main" val="1562832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01288" y="275213"/>
            <a:ext cx="8153400" cy="990600"/>
          </a:xfrm>
        </p:spPr>
        <p:txBody>
          <a:bodyPr>
            <a:noAutofit/>
          </a:bodyPr>
          <a:lstStyle/>
          <a:p>
            <a:pPr algn="ctr"/>
            <a:r>
              <a:rPr lang="en-US" b="1" dirty="0"/>
              <a:t>Key Functions and</a:t>
            </a:r>
          </a:p>
        </p:txBody>
      </p:sp>
      <p:sp>
        <p:nvSpPr>
          <p:cNvPr id="4" name="Footer Placeholder 3"/>
          <p:cNvSpPr>
            <a:spLocks noGrp="1"/>
          </p:cNvSpPr>
          <p:nvPr>
            <p:ph type="ftr" sz="quarter" idx="11"/>
          </p:nvPr>
        </p:nvSpPr>
        <p:spPr/>
        <p:txBody>
          <a:bodyPr/>
          <a:lstStyle/>
          <a:p>
            <a:r>
              <a:rPr lang="en-US"/>
              <a:t>ACTFL Workshop CPS April 2018 - Terrill</a:t>
            </a:r>
            <a:endParaRPr lang="en-US" dirty="0"/>
          </a:p>
        </p:txBody>
      </p:sp>
      <p:sp>
        <p:nvSpPr>
          <p:cNvPr id="9" name="Slide Number Placeholder 8"/>
          <p:cNvSpPr>
            <a:spLocks noGrp="1"/>
          </p:cNvSpPr>
          <p:nvPr>
            <p:ph type="sldNum" sz="quarter" idx="12"/>
          </p:nvPr>
        </p:nvSpPr>
        <p:spPr/>
        <p:txBody>
          <a:bodyPr>
            <a:normAutofit/>
          </a:bodyPr>
          <a:lstStyle/>
          <a:p>
            <a:fld id="{74C2F60E-34D8-DD42-93FD-7BD7AE432328}" type="slidenum">
              <a:rPr/>
              <a:pPr/>
              <a:t>40</a:t>
            </a:fld>
            <a:endParaRPr lang="en-US"/>
          </a:p>
        </p:txBody>
      </p:sp>
      <p:pic>
        <p:nvPicPr>
          <p:cNvPr id="8" name="Picture 8" descr="spiral-full"/>
          <p:cNvPicPr>
            <a:picLocks noChangeAspect="1" noChangeArrowheads="1"/>
          </p:cNvPicPr>
          <p:nvPr/>
        </p:nvPicPr>
        <p:blipFill>
          <a:blip r:embed="rId3"/>
          <a:srcRect/>
          <a:stretch>
            <a:fillRect/>
          </a:stretch>
        </p:blipFill>
        <p:spPr bwMode="auto">
          <a:xfrm>
            <a:off x="3420163" y="1988451"/>
            <a:ext cx="1049343" cy="1596272"/>
          </a:xfrm>
          <a:prstGeom prst="rect">
            <a:avLst/>
          </a:prstGeom>
          <a:noFill/>
          <a:ln w="9525">
            <a:noFill/>
            <a:miter lim="800000"/>
            <a:headEnd/>
            <a:tailEnd/>
          </a:ln>
        </p:spPr>
      </p:pic>
      <p:sp>
        <p:nvSpPr>
          <p:cNvPr id="10" name="TextBox 9">
            <a:extLst>
              <a:ext uri="{FF2B5EF4-FFF2-40B4-BE49-F238E27FC236}">
                <a16:creationId xmlns="" xmlns:a16="http://schemas.microsoft.com/office/drawing/2014/main" id="{F170072A-8553-4892-8C89-F4F706B91E56}"/>
              </a:ext>
            </a:extLst>
          </p:cNvPr>
          <p:cNvSpPr txBox="1"/>
          <p:nvPr/>
        </p:nvSpPr>
        <p:spPr>
          <a:xfrm>
            <a:off x="9662160" y="335280"/>
            <a:ext cx="1813560" cy="369332"/>
          </a:xfrm>
          <a:prstGeom prst="rect">
            <a:avLst/>
          </a:prstGeom>
          <a:solidFill>
            <a:schemeClr val="tx1"/>
          </a:solidFill>
        </p:spPr>
        <p:txBody>
          <a:bodyPr wrap="square" rtlCol="0">
            <a:spAutoFit/>
          </a:bodyPr>
          <a:lstStyle/>
          <a:p>
            <a:pPr algn="ctr"/>
            <a:r>
              <a:rPr lang="en-US" dirty="0">
                <a:solidFill>
                  <a:schemeClr val="bg1"/>
                </a:solidFill>
              </a:rPr>
              <a:t>Pages 41 - 42</a:t>
            </a:r>
          </a:p>
        </p:txBody>
      </p:sp>
      <p:sp>
        <p:nvSpPr>
          <p:cNvPr id="5" name="Snip Diagonal Corner Rectangle 4"/>
          <p:cNvSpPr>
            <a:spLocks/>
          </p:cNvSpPr>
          <p:nvPr/>
        </p:nvSpPr>
        <p:spPr>
          <a:xfrm>
            <a:off x="374453" y="1394091"/>
            <a:ext cx="2926080" cy="1188720"/>
          </a:xfrm>
          <a:prstGeom prst="snip2Diag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bg1"/>
                </a:solidFill>
              </a:rPr>
              <a:t>Expressing hopes, dreams, possibilities</a:t>
            </a:r>
          </a:p>
        </p:txBody>
      </p:sp>
      <p:sp>
        <p:nvSpPr>
          <p:cNvPr id="14" name="Snip Diagonal Corner Rectangle 13"/>
          <p:cNvSpPr/>
          <p:nvPr/>
        </p:nvSpPr>
        <p:spPr>
          <a:xfrm>
            <a:off x="4589137" y="1394091"/>
            <a:ext cx="2926080" cy="118872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bg1"/>
                </a:solidFill>
              </a:rPr>
              <a:t>Asking and answering questions</a:t>
            </a:r>
          </a:p>
        </p:txBody>
      </p:sp>
      <p:sp>
        <p:nvSpPr>
          <p:cNvPr id="15" name="Snip Diagonal Corner Rectangle 14"/>
          <p:cNvSpPr/>
          <p:nvPr/>
        </p:nvSpPr>
        <p:spPr>
          <a:xfrm>
            <a:off x="8803821" y="1394091"/>
            <a:ext cx="2926080" cy="1188720"/>
          </a:xfrm>
          <a:prstGeom prst="snip2Diag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bg1"/>
                </a:solidFill>
              </a:rPr>
              <a:t>Expressing feelings and emotions</a:t>
            </a:r>
          </a:p>
        </p:txBody>
      </p:sp>
      <p:grpSp>
        <p:nvGrpSpPr>
          <p:cNvPr id="24" name="Group 23"/>
          <p:cNvGrpSpPr/>
          <p:nvPr/>
        </p:nvGrpSpPr>
        <p:grpSpPr>
          <a:xfrm>
            <a:off x="374453" y="2902682"/>
            <a:ext cx="11355448" cy="1202311"/>
            <a:chOff x="374453" y="2902682"/>
            <a:chExt cx="11355448" cy="1202311"/>
          </a:xfrm>
        </p:grpSpPr>
        <p:sp>
          <p:nvSpPr>
            <p:cNvPr id="12" name="Snip Diagonal Corner Rectangle 11"/>
            <p:cNvSpPr>
              <a:spLocks/>
            </p:cNvSpPr>
            <p:nvPr/>
          </p:nvSpPr>
          <p:spPr>
            <a:xfrm>
              <a:off x="374453" y="2902682"/>
              <a:ext cx="2926080" cy="118872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bg1"/>
                  </a:solidFill>
                </a:rPr>
                <a:t>Describing people, places, things, how and how well</a:t>
              </a:r>
            </a:p>
          </p:txBody>
        </p:sp>
        <p:sp>
          <p:nvSpPr>
            <p:cNvPr id="13" name="Snip Diagonal Corner Rectangle 12"/>
            <p:cNvSpPr>
              <a:spLocks/>
            </p:cNvSpPr>
            <p:nvPr/>
          </p:nvSpPr>
          <p:spPr>
            <a:xfrm>
              <a:off x="8803821" y="2916273"/>
              <a:ext cx="2926080" cy="118872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bg1"/>
                  </a:solidFill>
                </a:rPr>
                <a:t>Telling and retelling stories; sequencing</a:t>
              </a:r>
            </a:p>
          </p:txBody>
        </p:sp>
        <p:sp>
          <p:nvSpPr>
            <p:cNvPr id="16" name="Snip Diagonal Corner Rectangle 15"/>
            <p:cNvSpPr/>
            <p:nvPr/>
          </p:nvSpPr>
          <p:spPr>
            <a:xfrm>
              <a:off x="4589137" y="2916273"/>
              <a:ext cx="2926080" cy="1188720"/>
            </a:xfrm>
            <a:prstGeom prst="snip2Diag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bg1"/>
                  </a:solidFill>
                </a:rPr>
                <a:t>Expressing advice, opinions, preferences</a:t>
              </a:r>
            </a:p>
          </p:txBody>
        </p:sp>
      </p:grpSp>
      <p:pic>
        <p:nvPicPr>
          <p:cNvPr id="17" name="Picture 8" descr="spiral-full"/>
          <p:cNvPicPr>
            <a:picLocks noChangeAspect="1" noChangeArrowheads="1"/>
          </p:cNvPicPr>
          <p:nvPr/>
        </p:nvPicPr>
        <p:blipFill>
          <a:blip r:embed="rId3"/>
          <a:srcRect/>
          <a:stretch>
            <a:fillRect/>
          </a:stretch>
        </p:blipFill>
        <p:spPr bwMode="auto">
          <a:xfrm>
            <a:off x="7647761" y="1988451"/>
            <a:ext cx="1049343" cy="1596272"/>
          </a:xfrm>
          <a:prstGeom prst="rect">
            <a:avLst/>
          </a:prstGeom>
          <a:noFill/>
          <a:ln w="9525">
            <a:noFill/>
            <a:miter lim="800000"/>
            <a:headEnd/>
            <a:tailEnd/>
          </a:ln>
        </p:spPr>
      </p:pic>
      <p:grpSp>
        <p:nvGrpSpPr>
          <p:cNvPr id="30" name="Group 29"/>
          <p:cNvGrpSpPr/>
          <p:nvPr/>
        </p:nvGrpSpPr>
        <p:grpSpPr>
          <a:xfrm>
            <a:off x="2734211" y="4388439"/>
            <a:ext cx="8619589" cy="914400"/>
            <a:chOff x="2734211" y="4388439"/>
            <a:chExt cx="8619589" cy="914400"/>
          </a:xfrm>
        </p:grpSpPr>
        <p:sp>
          <p:nvSpPr>
            <p:cNvPr id="22" name="Rounded Rectangle 21"/>
            <p:cNvSpPr/>
            <p:nvPr/>
          </p:nvSpPr>
          <p:spPr>
            <a:xfrm>
              <a:off x="2734211" y="4388439"/>
              <a:ext cx="4023360" cy="9144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t>Interpret authentic oral, written, visual  texts</a:t>
              </a:r>
            </a:p>
          </p:txBody>
        </p:sp>
        <p:sp>
          <p:nvSpPr>
            <p:cNvPr id="20" name="Rounded Rectangle 19"/>
            <p:cNvSpPr/>
            <p:nvPr/>
          </p:nvSpPr>
          <p:spPr>
            <a:xfrm>
              <a:off x="7330440" y="4388439"/>
              <a:ext cx="4023360" cy="9144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t>Maintain a conversation in person &amp; virtually</a:t>
              </a:r>
            </a:p>
          </p:txBody>
        </p:sp>
      </p:grpSp>
      <p:grpSp>
        <p:nvGrpSpPr>
          <p:cNvPr id="31" name="Group 30"/>
          <p:cNvGrpSpPr/>
          <p:nvPr/>
        </p:nvGrpSpPr>
        <p:grpSpPr>
          <a:xfrm>
            <a:off x="2734211" y="5503309"/>
            <a:ext cx="8619589" cy="914400"/>
            <a:chOff x="2734211" y="5503309"/>
            <a:chExt cx="8619589" cy="914400"/>
          </a:xfrm>
        </p:grpSpPr>
        <p:sp>
          <p:nvSpPr>
            <p:cNvPr id="21" name="Rounded Rectangle 20"/>
            <p:cNvSpPr/>
            <p:nvPr/>
          </p:nvSpPr>
          <p:spPr>
            <a:xfrm>
              <a:off x="7330440" y="5503309"/>
              <a:ext cx="4023360" cy="9144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t>Present information orally for an audience</a:t>
              </a:r>
            </a:p>
          </p:txBody>
        </p:sp>
        <p:sp>
          <p:nvSpPr>
            <p:cNvPr id="23" name="Rounded Rectangle 22"/>
            <p:cNvSpPr/>
            <p:nvPr/>
          </p:nvSpPr>
          <p:spPr>
            <a:xfrm>
              <a:off x="2734211" y="5503309"/>
              <a:ext cx="4023360" cy="9144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sz="2400" dirty="0">
                  <a:solidFill>
                    <a:prstClr val="white"/>
                  </a:solidFill>
                </a:rPr>
                <a:t>Present information in writing for an audience</a:t>
              </a:r>
            </a:p>
          </p:txBody>
        </p:sp>
      </p:grpSp>
      <p:sp>
        <p:nvSpPr>
          <p:cNvPr id="27" name="Rounded Rectangle 26"/>
          <p:cNvSpPr/>
          <p:nvPr/>
        </p:nvSpPr>
        <p:spPr>
          <a:xfrm>
            <a:off x="209111" y="4620279"/>
            <a:ext cx="2211993" cy="167984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Rounded Rectangle 28"/>
          <p:cNvSpPr/>
          <p:nvPr/>
        </p:nvSpPr>
        <p:spPr>
          <a:xfrm>
            <a:off x="339687" y="4620279"/>
            <a:ext cx="2081417" cy="163156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tx1"/>
                </a:solidFill>
              </a:rPr>
              <a:t>Related Tasks</a:t>
            </a:r>
            <a:endParaRPr lang="en-US" sz="4400">
              <a:solidFill>
                <a:schemeClr val="tx1"/>
              </a:solidFill>
            </a:endParaRPr>
          </a:p>
        </p:txBody>
      </p:sp>
    </p:spTree>
    <p:extLst>
      <p:ext uri="{BB962C8B-B14F-4D97-AF65-F5344CB8AC3E}">
        <p14:creationId xmlns:p14="http://schemas.microsoft.com/office/powerpoint/2010/main" val="32157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696350" y="188688"/>
            <a:ext cx="10515600" cy="1325563"/>
          </a:xfrm>
        </p:spPr>
        <p:txBody>
          <a:bodyPr/>
          <a:lstStyle/>
          <a:p>
            <a:pPr algn="ctr"/>
            <a:r>
              <a:rPr lang="en-US" b="1"/>
              <a:t>Key Functions</a:t>
            </a:r>
          </a:p>
        </p:txBody>
      </p:sp>
      <p:sp>
        <p:nvSpPr>
          <p:cNvPr id="2" name="Footer Placeholder 1"/>
          <p:cNvSpPr>
            <a:spLocks noGrp="1"/>
          </p:cNvSpPr>
          <p:nvPr>
            <p:ph type="ftr" sz="quarter" idx="11"/>
          </p:nvPr>
        </p:nvSpPr>
        <p:spPr>
          <a:xfrm>
            <a:off x="3896750" y="6356350"/>
            <a:ext cx="4114800" cy="365125"/>
          </a:xfrm>
        </p:spPr>
        <p:txBody>
          <a:bodyPr/>
          <a:lstStyle/>
          <a:p>
            <a:r>
              <a:rPr lang="en-US">
                <a:solidFill>
                  <a:schemeClr val="tx1"/>
                </a:solidFill>
              </a:rPr>
              <a:t>ACTFL Workshop CPS April 2018 - Terrill</a:t>
            </a:r>
          </a:p>
        </p:txBody>
      </p:sp>
      <p:sp>
        <p:nvSpPr>
          <p:cNvPr id="3" name="Slide Number Placeholder 2"/>
          <p:cNvSpPr>
            <a:spLocks noGrp="1"/>
          </p:cNvSpPr>
          <p:nvPr>
            <p:ph type="sldNum" sz="quarter" idx="12"/>
          </p:nvPr>
        </p:nvSpPr>
        <p:spPr/>
        <p:txBody>
          <a:bodyPr/>
          <a:lstStyle/>
          <a:p>
            <a:fld id="{0607E1EB-901A-6849-9841-1183CB806B04}" type="slidenum">
              <a:rPr lang="uk-UA"/>
              <a:t>41</a:t>
            </a:fld>
            <a:endParaRPr lang="uk-UA"/>
          </a:p>
        </p:txBody>
      </p:sp>
      <p:graphicFrame>
        <p:nvGraphicFramePr>
          <p:cNvPr id="6" name="Diagram 5"/>
          <p:cNvGraphicFramePr/>
          <p:nvPr>
            <p:extLst>
              <p:ext uri="{D42A27DB-BD31-4B8C-83A1-F6EECF244321}">
                <p14:modId xmlns:p14="http://schemas.microsoft.com/office/powerpoint/2010/main" val="761736071"/>
              </p:ext>
            </p:extLst>
          </p:nvPr>
        </p:nvGraphicFramePr>
        <p:xfrm>
          <a:off x="358555" y="1371599"/>
          <a:ext cx="11191190" cy="6012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4276" y="2109263"/>
            <a:ext cx="11099749" cy="4247087"/>
          </a:xfrm>
          <a:prstGeom prst="rect">
            <a:avLst/>
          </a:prstGeom>
        </p:spPr>
      </p:pic>
    </p:spTree>
    <p:extLst>
      <p:ext uri="{BB962C8B-B14F-4D97-AF65-F5344CB8AC3E}">
        <p14:creationId xmlns:p14="http://schemas.microsoft.com/office/powerpoint/2010/main" val="18460480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 xmlns:a16="http://schemas.microsoft.com/office/drawing/2014/main" id="{88198FCC-E91D-4E06-BBBE-09C8A8246AAB}"/>
              </a:ext>
            </a:extLst>
          </p:cNvPr>
          <p:cNvSpPr>
            <a:spLocks noGrp="1"/>
          </p:cNvSpPr>
          <p:nvPr>
            <p:ph type="ftr" sz="quarter" idx="11"/>
          </p:nvPr>
        </p:nvSpPr>
        <p:spPr/>
        <p:txBody>
          <a:bodyPr/>
          <a:lstStyle/>
          <a:p>
            <a:r>
              <a:rPr lang="en-US"/>
              <a:t>ACTFL Workshop CPS April 2018 - Terrill</a:t>
            </a:r>
            <a:endParaRPr lang="en-US" dirty="0"/>
          </a:p>
        </p:txBody>
      </p:sp>
      <p:sp>
        <p:nvSpPr>
          <p:cNvPr id="3" name="Slide Number Placeholder 2">
            <a:extLst>
              <a:ext uri="{FF2B5EF4-FFF2-40B4-BE49-F238E27FC236}">
                <a16:creationId xmlns="" xmlns:a16="http://schemas.microsoft.com/office/drawing/2014/main" id="{0CE06015-51B4-4940-91C7-5A084A9CBFA5}"/>
              </a:ext>
            </a:extLst>
          </p:cNvPr>
          <p:cNvSpPr>
            <a:spLocks noGrp="1"/>
          </p:cNvSpPr>
          <p:nvPr>
            <p:ph type="sldNum" sz="quarter" idx="12"/>
          </p:nvPr>
        </p:nvSpPr>
        <p:spPr/>
        <p:txBody>
          <a:bodyPr/>
          <a:lstStyle/>
          <a:p>
            <a:fld id="{539D500B-731B-C041-A399-EB03800DC922}" type="slidenum">
              <a:rPr lang="en-US" smtClean="0"/>
              <a:t>42</a:t>
            </a:fld>
            <a:endParaRPr lang="en-US" dirty="0"/>
          </a:p>
        </p:txBody>
      </p:sp>
      <p:graphicFrame>
        <p:nvGraphicFramePr>
          <p:cNvPr id="4" name="Table 3">
            <a:extLst>
              <a:ext uri="{FF2B5EF4-FFF2-40B4-BE49-F238E27FC236}">
                <a16:creationId xmlns="" xmlns:a16="http://schemas.microsoft.com/office/drawing/2014/main" id="{BA8223ED-9E21-4717-897B-E11E3CBC22F7}"/>
              </a:ext>
            </a:extLst>
          </p:cNvPr>
          <p:cNvGraphicFramePr>
            <a:graphicFrameLocks noGrp="1"/>
          </p:cNvGraphicFramePr>
          <p:nvPr>
            <p:extLst>
              <p:ext uri="{D42A27DB-BD31-4B8C-83A1-F6EECF244321}">
                <p14:modId xmlns:p14="http://schemas.microsoft.com/office/powerpoint/2010/main" val="1993824832"/>
              </p:ext>
            </p:extLst>
          </p:nvPr>
        </p:nvGraphicFramePr>
        <p:xfrm>
          <a:off x="234696" y="719666"/>
          <a:ext cx="11722608" cy="5498254"/>
        </p:xfrm>
        <a:graphic>
          <a:graphicData uri="http://schemas.openxmlformats.org/drawingml/2006/table">
            <a:tbl>
              <a:tblPr firstRow="1" bandRow="1">
                <a:tableStyleId>{5C22544A-7EE6-4342-B048-85BDC9FD1C3A}</a:tableStyleId>
              </a:tblPr>
              <a:tblGrid>
                <a:gridCol w="3907536">
                  <a:extLst>
                    <a:ext uri="{9D8B030D-6E8A-4147-A177-3AD203B41FA5}">
                      <a16:colId xmlns="" xmlns:a16="http://schemas.microsoft.com/office/drawing/2014/main" val="2089544919"/>
                    </a:ext>
                  </a:extLst>
                </a:gridCol>
                <a:gridCol w="3907536">
                  <a:extLst>
                    <a:ext uri="{9D8B030D-6E8A-4147-A177-3AD203B41FA5}">
                      <a16:colId xmlns="" xmlns:a16="http://schemas.microsoft.com/office/drawing/2014/main" val="2248200177"/>
                    </a:ext>
                  </a:extLst>
                </a:gridCol>
                <a:gridCol w="3907536">
                  <a:extLst>
                    <a:ext uri="{9D8B030D-6E8A-4147-A177-3AD203B41FA5}">
                      <a16:colId xmlns="" xmlns:a16="http://schemas.microsoft.com/office/drawing/2014/main" val="3649779569"/>
                    </a:ext>
                  </a:extLst>
                </a:gridCol>
              </a:tblGrid>
              <a:tr h="926254">
                <a:tc>
                  <a:txBody>
                    <a:bodyPr/>
                    <a:lstStyle/>
                    <a:p>
                      <a:pPr algn="ctr"/>
                      <a:r>
                        <a:rPr lang="en-US" sz="2400" dirty="0"/>
                        <a:t>SUPPORTING </a:t>
                      </a:r>
                    </a:p>
                    <a:p>
                      <a:pPr algn="ctr"/>
                      <a:r>
                        <a:rPr lang="en-US" sz="2400" dirty="0"/>
                        <a:t>FUNCTIONS</a:t>
                      </a:r>
                      <a:endParaRPr lang="en-US" sz="2400" dirty="0">
                        <a:solidFill>
                          <a:schemeClr val="bg1"/>
                        </a:solidFill>
                      </a:endParaRPr>
                    </a:p>
                  </a:txBody>
                  <a:tcPr/>
                </a:tc>
                <a:tc>
                  <a:txBody>
                    <a:bodyPr/>
                    <a:lstStyle/>
                    <a:p>
                      <a:pPr algn="ctr"/>
                      <a:r>
                        <a:rPr lang="en-US" sz="2400" dirty="0"/>
                        <a:t>SUPPORTING STRUCTURES/PATTERNS</a:t>
                      </a:r>
                      <a:endParaRPr lang="en-US" sz="2400" dirty="0">
                        <a:solidFill>
                          <a:schemeClr val="bg1"/>
                        </a:solidFill>
                      </a:endParaRPr>
                    </a:p>
                  </a:txBody>
                  <a:tcPr/>
                </a:tc>
                <a:tc>
                  <a:txBody>
                    <a:bodyPr/>
                    <a:lstStyle/>
                    <a:p>
                      <a:pPr algn="ctr"/>
                      <a:r>
                        <a:rPr lang="en-US" sz="2400" dirty="0"/>
                        <a:t>PRIORITY</a:t>
                      </a:r>
                    </a:p>
                    <a:p>
                      <a:pPr algn="ctr"/>
                      <a:r>
                        <a:rPr lang="en-US" sz="2400" dirty="0"/>
                        <a:t> VOCABULARY</a:t>
                      </a:r>
                      <a:endParaRPr lang="en-US" sz="2400" dirty="0">
                        <a:solidFill>
                          <a:schemeClr val="bg1"/>
                        </a:solidFill>
                      </a:endParaRPr>
                    </a:p>
                  </a:txBody>
                  <a:tcPr/>
                </a:tc>
                <a:extLst>
                  <a:ext uri="{0D108BD9-81ED-4DB2-BD59-A6C34878D82A}">
                    <a16:rowId xmlns="" xmlns:a16="http://schemas.microsoft.com/office/drawing/2014/main" val="3562450176"/>
                  </a:ext>
                </a:extLst>
              </a:tr>
              <a:tr h="2818342">
                <a:tc>
                  <a:txBody>
                    <a:bodyPr/>
                    <a:lstStyle/>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define curiosity; give opinions on the value of curiosity and exploration</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tell and retell stories about personal curiosity and exploration</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tell and retell literary and informational stories of exploration</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describe with detail the elements of a story - plot, theme, characters, scenes and symbolism</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say what I would explore/do if I had the opportunity</a:t>
                      </a:r>
                      <a:endParaRPr lang="en-US" sz="2000">
                        <a:effectLst/>
                        <a:latin typeface="Calibri" charset="0"/>
                        <a:ea typeface="Calibri" charset="0"/>
                        <a:cs typeface="Times New Roman" charset="0"/>
                      </a:endParaRPr>
                    </a:p>
                  </a:txBody>
                  <a:tcPr marL="68580" marR="68580" marT="0" marB="0"/>
                </a:tc>
                <a:tc>
                  <a:txBody>
                    <a:bodyPr/>
                    <a:lstStyle/>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sentence frames and questions for asking and giving opinions</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I think that, It seems</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Curiosity is important because…</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Do you really think that…</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subjunctive as necessary for some lead-ins, </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past, present, future</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When I was 9…</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past, present, future</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narration and description in 3 time frames</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Si clause imparfait/conditionel</a:t>
                      </a:r>
                      <a:endParaRPr lang="en-US" sz="2000">
                        <a:effectLst/>
                        <a:latin typeface="Calibri" charset="0"/>
                        <a:ea typeface="Calibri" charset="0"/>
                        <a:cs typeface="Times New Roman" charset="0"/>
                      </a:endParaRPr>
                    </a:p>
                  </a:txBody>
                  <a:tcPr marL="68580" marR="68580" marT="0" marB="0"/>
                </a:tc>
                <a:tc>
                  <a:txBody>
                    <a:bodyPr/>
                    <a:lstStyle/>
                    <a:p>
                      <a:pPr marL="0" marR="0">
                        <a:spcBef>
                          <a:spcPts val="0"/>
                        </a:spcBef>
                        <a:spcAft>
                          <a:spcPts val="0"/>
                        </a:spcAft>
                      </a:pPr>
                      <a:r>
                        <a:rPr lang="en-US" sz="2000">
                          <a:effectLst/>
                          <a:latin typeface="Calibri" charset="0"/>
                          <a:ea typeface="Calibri" charset="0"/>
                          <a:cs typeface="Times New Roman" charset="0"/>
                        </a:rPr>
                        <a:t> </a:t>
                      </a: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literary terms - plot, scene, character, theme, etc.</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key vocab/well known quotes - </a:t>
                      </a:r>
                      <a:r>
                        <a:rPr lang="en-US" sz="2000" i="1">
                          <a:effectLst/>
                          <a:latin typeface="Calibri" charset="0"/>
                          <a:ea typeface="Calibri" charset="0"/>
                          <a:cs typeface="Calibri" charset="0"/>
                        </a:rPr>
                        <a:t>The Little Prince</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terms related to selected exploration</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descriptive vocabulary</a:t>
                      </a:r>
                      <a:endParaRPr lang="en-US" sz="2000">
                        <a:effectLst/>
                        <a:latin typeface="Calibri" charset="0"/>
                        <a:ea typeface="Calibri" charset="0"/>
                        <a:cs typeface="Times New Roman" charset="0"/>
                      </a:endParaRPr>
                    </a:p>
                    <a:p>
                      <a:pPr marL="342900" marR="0" lvl="0" indent="-342900">
                        <a:spcBef>
                          <a:spcPts val="0"/>
                        </a:spcBef>
                        <a:spcAft>
                          <a:spcPts val="0"/>
                        </a:spcAft>
                        <a:buFont typeface="Symbol" charset="2"/>
                        <a:buChar char=""/>
                      </a:pPr>
                      <a:r>
                        <a:rPr lang="en-US" sz="2000">
                          <a:effectLst/>
                          <a:latin typeface="Calibri" charset="0"/>
                          <a:ea typeface="Calibri" charset="0"/>
                          <a:cs typeface="Calibri" charset="0"/>
                        </a:rPr>
                        <a:t>sequencing words</a:t>
                      </a:r>
                      <a:endParaRPr lang="en-US" sz="2000">
                        <a:effectLst/>
                        <a:latin typeface="Calibri" charset="0"/>
                        <a:ea typeface="Calibri" charset="0"/>
                        <a:cs typeface="Times New Roman" charset="0"/>
                      </a:endParaRPr>
                    </a:p>
                  </a:txBody>
                  <a:tcPr marL="68580" marR="68580" marT="0" marB="0"/>
                </a:tc>
                <a:extLst>
                  <a:ext uri="{0D108BD9-81ED-4DB2-BD59-A6C34878D82A}">
                    <a16:rowId xmlns="" xmlns:a16="http://schemas.microsoft.com/office/drawing/2014/main" val="3688611352"/>
                  </a:ext>
                </a:extLst>
              </a:tr>
            </a:tbl>
          </a:graphicData>
        </a:graphic>
      </p:graphicFrame>
      <p:sp>
        <p:nvSpPr>
          <p:cNvPr id="5" name="TextBox 4">
            <a:extLst>
              <a:ext uri="{FF2B5EF4-FFF2-40B4-BE49-F238E27FC236}">
                <a16:creationId xmlns="" xmlns:a16="http://schemas.microsoft.com/office/drawing/2014/main" id="{9E811F51-CC8A-4BDB-939A-0F71C383C433}"/>
              </a:ext>
            </a:extLst>
          </p:cNvPr>
          <p:cNvSpPr txBox="1"/>
          <p:nvPr/>
        </p:nvSpPr>
        <p:spPr>
          <a:xfrm>
            <a:off x="9448800" y="180975"/>
            <a:ext cx="1356360" cy="369332"/>
          </a:xfrm>
          <a:prstGeom prst="rect">
            <a:avLst/>
          </a:prstGeom>
          <a:solidFill>
            <a:schemeClr val="tx1"/>
          </a:solidFill>
        </p:spPr>
        <p:txBody>
          <a:bodyPr wrap="square" rtlCol="0">
            <a:spAutoFit/>
          </a:bodyPr>
          <a:lstStyle/>
          <a:p>
            <a:r>
              <a:rPr lang="en-US" dirty="0">
                <a:solidFill>
                  <a:schemeClr val="bg1"/>
                </a:solidFill>
              </a:rPr>
              <a:t>Page 16</a:t>
            </a:r>
          </a:p>
        </p:txBody>
      </p:sp>
    </p:spTree>
    <p:extLst>
      <p:ext uri="{BB962C8B-B14F-4D97-AF65-F5344CB8AC3E}">
        <p14:creationId xmlns:p14="http://schemas.microsoft.com/office/powerpoint/2010/main" val="121810175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486C00E-B5AF-C244-898D-843455E74AE0}"/>
              </a:ext>
            </a:extLst>
          </p:cNvPr>
          <p:cNvSpPr>
            <a:spLocks noGrp="1"/>
          </p:cNvSpPr>
          <p:nvPr>
            <p:ph type="title"/>
          </p:nvPr>
        </p:nvSpPr>
        <p:spPr>
          <a:xfrm>
            <a:off x="838200" y="498263"/>
            <a:ext cx="10515600" cy="1325563"/>
          </a:xfrm>
        </p:spPr>
        <p:txBody>
          <a:bodyPr>
            <a:normAutofit/>
          </a:bodyPr>
          <a:lstStyle/>
          <a:p>
            <a:pPr algn="ctr"/>
            <a:r>
              <a:rPr lang="en-US" sz="4400" b="1">
                <a:solidFill>
                  <a:schemeClr val="bg1"/>
                </a:solidFill>
              </a:rPr>
              <a:t>Language Toolbox</a:t>
            </a:r>
          </a:p>
        </p:txBody>
      </p:sp>
      <p:sp>
        <p:nvSpPr>
          <p:cNvPr id="3" name="Footer Placeholder 2">
            <a:extLst>
              <a:ext uri="{FF2B5EF4-FFF2-40B4-BE49-F238E27FC236}">
                <a16:creationId xmlns="" xmlns:a16="http://schemas.microsoft.com/office/drawing/2014/main" id="{DECF7224-FC6B-4B40-8106-364B085F07E5}"/>
              </a:ext>
            </a:extLst>
          </p:cNvPr>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4" name="Slide Number Placeholder 3">
            <a:extLst>
              <a:ext uri="{FF2B5EF4-FFF2-40B4-BE49-F238E27FC236}">
                <a16:creationId xmlns="" xmlns:a16="http://schemas.microsoft.com/office/drawing/2014/main" id="{DDB7BAEE-A48D-DF4A-BB82-6264AABC76ED}"/>
              </a:ext>
            </a:extLst>
          </p:cNvPr>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43</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6" name="Picture 5">
            <a:extLst>
              <a:ext uri="{FF2B5EF4-FFF2-40B4-BE49-F238E27FC236}">
                <a16:creationId xmlns="" xmlns:a16="http://schemas.microsoft.com/office/drawing/2014/main" id="{E42E81C8-9229-0644-BE64-6091A8F2A757}"/>
              </a:ext>
            </a:extLst>
          </p:cNvPr>
          <p:cNvPicPr>
            <a:picLocks noChangeAspect="1"/>
          </p:cNvPicPr>
          <p:nvPr/>
        </p:nvPicPr>
        <p:blipFill>
          <a:blip r:embed="rId2"/>
          <a:stretch>
            <a:fillRect/>
          </a:stretch>
        </p:blipFill>
        <p:spPr>
          <a:xfrm>
            <a:off x="617817" y="2143124"/>
            <a:ext cx="4876798" cy="2743199"/>
          </a:xfrm>
          <a:prstGeom prst="rect">
            <a:avLst/>
          </a:prstGeom>
        </p:spPr>
      </p:pic>
      <p:sp>
        <p:nvSpPr>
          <p:cNvPr id="7" name="Rectangle 6">
            <a:extLst>
              <a:ext uri="{FF2B5EF4-FFF2-40B4-BE49-F238E27FC236}">
                <a16:creationId xmlns="" xmlns:a16="http://schemas.microsoft.com/office/drawing/2014/main" id="{3F421BF4-8C1E-B549-8A57-74225F33F88C}"/>
              </a:ext>
            </a:extLst>
          </p:cNvPr>
          <p:cNvSpPr/>
          <p:nvPr/>
        </p:nvSpPr>
        <p:spPr>
          <a:xfrm>
            <a:off x="195944" y="146958"/>
            <a:ext cx="11821886" cy="6574517"/>
          </a:xfrm>
          <a:prstGeom prst="rect">
            <a:avLst/>
          </a:prstGeom>
          <a:noFill/>
          <a:ln w="76200">
            <a:solidFill>
              <a:srgbClr val="4573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 xmlns:a16="http://schemas.microsoft.com/office/drawing/2014/main" id="{A3B4B610-4674-8544-A392-A1051BFF760E}"/>
              </a:ext>
            </a:extLst>
          </p:cNvPr>
          <p:cNvSpPr txBox="1"/>
          <p:nvPr/>
        </p:nvSpPr>
        <p:spPr>
          <a:xfrm>
            <a:off x="6106887" y="2464720"/>
            <a:ext cx="5441523" cy="2246769"/>
          </a:xfrm>
          <a:prstGeom prst="rect">
            <a:avLst/>
          </a:prstGeom>
          <a:noFill/>
        </p:spPr>
        <p:txBody>
          <a:bodyPr wrap="square" rtlCol="0">
            <a:spAutoFit/>
          </a:bodyPr>
          <a:lstStyle/>
          <a:p>
            <a:r>
              <a:rPr lang="en-US" sz="2800" b="1">
                <a:solidFill>
                  <a:schemeClr val="bg1"/>
                </a:solidFill>
              </a:rPr>
              <a:t>Consider:</a:t>
            </a:r>
          </a:p>
          <a:p>
            <a:pPr marL="342900" indent="-342900">
              <a:buFont typeface="Arial" panose="020B0604020202020204" pitchFamily="34" charset="0"/>
              <a:buChar char="•"/>
            </a:pPr>
            <a:r>
              <a:rPr lang="en-US" sz="2800" b="1">
                <a:solidFill>
                  <a:schemeClr val="bg1"/>
                </a:solidFill>
              </a:rPr>
              <a:t>Can-Do Statements</a:t>
            </a:r>
          </a:p>
          <a:p>
            <a:pPr marL="342900" indent="-342900">
              <a:buFont typeface="Arial" panose="020B0604020202020204" pitchFamily="34" charset="0"/>
              <a:buChar char="•"/>
            </a:pPr>
            <a:r>
              <a:rPr lang="en-US" sz="2800" b="1">
                <a:solidFill>
                  <a:schemeClr val="bg1"/>
                </a:solidFill>
              </a:rPr>
              <a:t>Supporting Functions</a:t>
            </a:r>
          </a:p>
          <a:p>
            <a:pPr marL="342900" indent="-342900">
              <a:buFont typeface="Arial" panose="020B0604020202020204" pitchFamily="34" charset="0"/>
              <a:buChar char="•"/>
            </a:pPr>
            <a:r>
              <a:rPr lang="en-US" sz="2800" b="1">
                <a:solidFill>
                  <a:schemeClr val="bg1"/>
                </a:solidFill>
              </a:rPr>
              <a:t>Supporting Structures/Patterns</a:t>
            </a:r>
          </a:p>
          <a:p>
            <a:pPr marL="342900" indent="-342900">
              <a:buFont typeface="Arial" panose="020B0604020202020204" pitchFamily="34" charset="0"/>
              <a:buChar char="•"/>
            </a:pPr>
            <a:r>
              <a:rPr lang="en-US" sz="2800" b="1">
                <a:solidFill>
                  <a:schemeClr val="bg1"/>
                </a:solidFill>
              </a:rPr>
              <a:t>Priority Vocabulary</a:t>
            </a:r>
          </a:p>
        </p:txBody>
      </p:sp>
    </p:spTree>
    <p:extLst>
      <p:ext uri="{BB962C8B-B14F-4D97-AF65-F5344CB8AC3E}">
        <p14:creationId xmlns:p14="http://schemas.microsoft.com/office/powerpoint/2010/main" val="280955627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05509"/>
            <a:ext cx="10515600" cy="1325563"/>
          </a:xfrm>
          <a:noFill/>
        </p:spPr>
        <p:txBody>
          <a:bodyPr/>
          <a:lstStyle/>
          <a:p>
            <a:pPr algn="ctr"/>
            <a:r>
              <a:rPr lang="en-US" sz="4400" b="1" dirty="0">
                <a:solidFill>
                  <a:schemeClr val="tx1"/>
                </a:solidFill>
              </a:rPr>
              <a:t>Interdependence of 3 Modes</a:t>
            </a:r>
          </a:p>
        </p:txBody>
      </p:sp>
      <p:sp>
        <p:nvSpPr>
          <p:cNvPr id="4" name="Footer Placeholder 3"/>
          <p:cNvSpPr>
            <a:spLocks noGrp="1"/>
          </p:cNvSpPr>
          <p:nvPr>
            <p:ph type="ftr" sz="quarter" idx="11"/>
          </p:nvPr>
        </p:nvSpPr>
        <p:spPr/>
        <p:txBody>
          <a:bodyPr/>
          <a:lstStyle/>
          <a:p>
            <a:pPr algn="l"/>
            <a:r>
              <a:rPr lang="en-US">
                <a:solidFill>
                  <a:prstClr val="white"/>
                </a:solidFill>
              </a:rPr>
              <a:t>ACTFL Workshop CPS April 2018 - Terrill</a:t>
            </a:r>
            <a:endParaRPr lang="en-US" dirty="0">
              <a:solidFill>
                <a:prstClr val="white"/>
              </a:solidFill>
            </a:endParaRPr>
          </a:p>
        </p:txBody>
      </p:sp>
      <p:sp>
        <p:nvSpPr>
          <p:cNvPr id="5" name="Slide Number Placeholder 4"/>
          <p:cNvSpPr>
            <a:spLocks noGrp="1"/>
          </p:cNvSpPr>
          <p:nvPr>
            <p:ph type="sldNum" sz="quarter" idx="12"/>
          </p:nvPr>
        </p:nvSpPr>
        <p:spPr/>
        <p:txBody>
          <a:bodyPr/>
          <a:lstStyle/>
          <a:p>
            <a:fld id="{539D500B-731B-C041-A399-EB03800DC922}" type="slidenum">
              <a:rPr lang="uk-UA"/>
              <a:t>44</a:t>
            </a:fld>
            <a:endParaRPr lang="uk-UA" dirty="0"/>
          </a:p>
        </p:txBody>
      </p:sp>
      <p:graphicFrame>
        <p:nvGraphicFramePr>
          <p:cNvPr id="8" name="Content Placeholder 7"/>
          <p:cNvGraphicFramePr>
            <a:graphicFrameLocks noGrp="1"/>
          </p:cNvGraphicFramePr>
          <p:nvPr>
            <p:ph idx="4294967295"/>
            <p:extLst>
              <p:ext uri="{D42A27DB-BD31-4B8C-83A1-F6EECF244321}">
                <p14:modId xmlns:p14="http://schemas.microsoft.com/office/powerpoint/2010/main" val="918610644"/>
              </p:ext>
            </p:extLst>
          </p:nvPr>
        </p:nvGraphicFramePr>
        <p:xfrm>
          <a:off x="0" y="1141413"/>
          <a:ext cx="11096625" cy="56181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rot="10800000" flipV="1">
            <a:off x="7177195" y="1722041"/>
            <a:ext cx="4048018" cy="461665"/>
          </a:xfrm>
          <a:prstGeom prst="rect">
            <a:avLst/>
          </a:prstGeom>
          <a:noFill/>
        </p:spPr>
        <p:txBody>
          <a:bodyPr wrap="square" rtlCol="0">
            <a:spAutoFit/>
          </a:bodyPr>
          <a:lstStyle/>
          <a:p>
            <a:pPr defTabSz="457200"/>
            <a:r>
              <a:rPr lang="en-US" sz="2400" b="1" dirty="0"/>
              <a:t>Listening, Reading, Viewing</a:t>
            </a:r>
          </a:p>
        </p:txBody>
      </p:sp>
      <p:sp>
        <p:nvSpPr>
          <p:cNvPr id="7" name="TextBox 6"/>
          <p:cNvSpPr txBox="1"/>
          <p:nvPr/>
        </p:nvSpPr>
        <p:spPr>
          <a:xfrm rot="10800000" flipV="1">
            <a:off x="287676" y="3327617"/>
            <a:ext cx="3534312" cy="830997"/>
          </a:xfrm>
          <a:prstGeom prst="rect">
            <a:avLst/>
          </a:prstGeom>
          <a:noFill/>
        </p:spPr>
        <p:txBody>
          <a:bodyPr wrap="square" rtlCol="0">
            <a:spAutoFit/>
          </a:bodyPr>
          <a:lstStyle/>
          <a:p>
            <a:pPr defTabSz="457200"/>
            <a:r>
              <a:rPr lang="en-US" sz="2400" b="1" dirty="0"/>
              <a:t>Speaking, Writing</a:t>
            </a:r>
          </a:p>
          <a:p>
            <a:pPr defTabSz="457200"/>
            <a:r>
              <a:rPr lang="en-US" sz="2400" b="1" dirty="0"/>
              <a:t>For an Audience</a:t>
            </a:r>
          </a:p>
        </p:txBody>
      </p:sp>
      <p:sp>
        <p:nvSpPr>
          <p:cNvPr id="9" name="TextBox 8"/>
          <p:cNvSpPr txBox="1"/>
          <p:nvPr/>
        </p:nvSpPr>
        <p:spPr>
          <a:xfrm>
            <a:off x="8750744" y="3743116"/>
            <a:ext cx="3076897" cy="830997"/>
          </a:xfrm>
          <a:prstGeom prst="rect">
            <a:avLst/>
          </a:prstGeom>
          <a:noFill/>
        </p:spPr>
        <p:txBody>
          <a:bodyPr wrap="square" rtlCol="0">
            <a:spAutoFit/>
          </a:bodyPr>
          <a:lstStyle/>
          <a:p>
            <a:pPr defTabSz="457200"/>
            <a:r>
              <a:rPr lang="en-US" sz="2400" b="1" dirty="0"/>
              <a:t>Two-way Spontaneous</a:t>
            </a:r>
          </a:p>
          <a:p>
            <a:pPr defTabSz="457200"/>
            <a:r>
              <a:rPr lang="en-US" sz="2400" b="1" dirty="0"/>
              <a:t>Interaction</a:t>
            </a:r>
          </a:p>
        </p:txBody>
      </p:sp>
      <p:sp>
        <p:nvSpPr>
          <p:cNvPr id="10" name="TextBox 9"/>
          <p:cNvSpPr txBox="1"/>
          <p:nvPr/>
        </p:nvSpPr>
        <p:spPr>
          <a:xfrm>
            <a:off x="9299971" y="2544944"/>
            <a:ext cx="1390124" cy="461665"/>
          </a:xfrm>
          <a:prstGeom prst="rect">
            <a:avLst/>
          </a:prstGeom>
          <a:solidFill>
            <a:schemeClr val="accent5"/>
          </a:solidFill>
        </p:spPr>
        <p:txBody>
          <a:bodyPr wrap="none" rtlCol="0">
            <a:spAutoFit/>
          </a:bodyPr>
          <a:lstStyle/>
          <a:p>
            <a:pPr algn="ctr"/>
            <a:r>
              <a:rPr lang="en-US" sz="2400">
                <a:solidFill>
                  <a:schemeClr val="bg1"/>
                </a:solidFill>
              </a:rPr>
              <a:t>Modeling</a:t>
            </a:r>
          </a:p>
        </p:txBody>
      </p:sp>
      <p:sp>
        <p:nvSpPr>
          <p:cNvPr id="11" name="TextBox 10"/>
          <p:cNvSpPr txBox="1"/>
          <p:nvPr/>
        </p:nvSpPr>
        <p:spPr>
          <a:xfrm>
            <a:off x="395608" y="4329249"/>
            <a:ext cx="1475212" cy="461665"/>
          </a:xfrm>
          <a:prstGeom prst="rect">
            <a:avLst/>
          </a:prstGeom>
          <a:solidFill>
            <a:schemeClr val="accent5"/>
          </a:solidFill>
        </p:spPr>
        <p:txBody>
          <a:bodyPr wrap="none" rtlCol="0">
            <a:spAutoFit/>
          </a:bodyPr>
          <a:lstStyle/>
          <a:p>
            <a:pPr algn="ctr"/>
            <a:r>
              <a:rPr lang="en-US" sz="2400">
                <a:solidFill>
                  <a:schemeClr val="bg1"/>
                </a:solidFill>
              </a:rPr>
              <a:t>Workshop</a:t>
            </a:r>
          </a:p>
        </p:txBody>
      </p:sp>
      <p:sp>
        <p:nvSpPr>
          <p:cNvPr id="13" name="TextBox 12"/>
          <p:cNvSpPr txBox="1"/>
          <p:nvPr/>
        </p:nvSpPr>
        <p:spPr>
          <a:xfrm>
            <a:off x="8958940" y="5142050"/>
            <a:ext cx="3129959" cy="461665"/>
          </a:xfrm>
          <a:prstGeom prst="rect">
            <a:avLst/>
          </a:prstGeom>
          <a:solidFill>
            <a:schemeClr val="accent5"/>
          </a:solidFill>
        </p:spPr>
        <p:txBody>
          <a:bodyPr wrap="none" rtlCol="0">
            <a:spAutoFit/>
          </a:bodyPr>
          <a:lstStyle/>
          <a:p>
            <a:pPr algn="ctr"/>
            <a:r>
              <a:rPr lang="en-US" sz="2400">
                <a:solidFill>
                  <a:schemeClr val="bg1"/>
                </a:solidFill>
              </a:rPr>
              <a:t>Real-time conversation</a:t>
            </a:r>
          </a:p>
        </p:txBody>
      </p:sp>
    </p:spTree>
    <p:extLst>
      <p:ext uri="{BB962C8B-B14F-4D97-AF65-F5344CB8AC3E}">
        <p14:creationId xmlns:p14="http://schemas.microsoft.com/office/powerpoint/2010/main" val="1589792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animBg="1"/>
      <p:bldP spid="11" grpId="0" animBg="1"/>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ACTFL Workshop CPS April 2018 - Terrill</a:t>
            </a:r>
          </a:p>
        </p:txBody>
      </p:sp>
      <p:sp>
        <p:nvSpPr>
          <p:cNvPr id="4" name="Slide Number Placeholder 3"/>
          <p:cNvSpPr>
            <a:spLocks noGrp="1"/>
          </p:cNvSpPr>
          <p:nvPr>
            <p:ph type="sldNum" sz="quarter" idx="12"/>
          </p:nvPr>
        </p:nvSpPr>
        <p:spPr/>
        <p:txBody>
          <a:bodyPr/>
          <a:lstStyle/>
          <a:p>
            <a:fld id="{0607E1EB-901A-6849-9841-1183CB806B04}" type="slidenum">
              <a:rPr lang="uk-UA"/>
              <a:t>45</a:t>
            </a:fld>
            <a:endParaRPr lang="uk-UA"/>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477" y="63500"/>
            <a:ext cx="6362700" cy="67945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6177" y="3349851"/>
            <a:ext cx="5441043" cy="348914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5994" y="-26975"/>
            <a:ext cx="5476005" cy="3859472"/>
          </a:xfrm>
          <a:prstGeom prst="rect">
            <a:avLst/>
          </a:prstGeom>
        </p:spPr>
      </p:pic>
      <p:sp>
        <p:nvSpPr>
          <p:cNvPr id="9" name="Rounded Rectangle 8"/>
          <p:cNvSpPr/>
          <p:nvPr/>
        </p:nvSpPr>
        <p:spPr>
          <a:xfrm>
            <a:off x="261730" y="217902"/>
            <a:ext cx="3776870" cy="7421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Interpretive</a:t>
            </a:r>
          </a:p>
        </p:txBody>
      </p:sp>
    </p:spTree>
    <p:extLst>
      <p:ext uri="{BB962C8B-B14F-4D97-AF65-F5344CB8AC3E}">
        <p14:creationId xmlns:p14="http://schemas.microsoft.com/office/powerpoint/2010/main" val="64420094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a:t>ACTFL Workshop CPS April 2018 - Terrill</a:t>
            </a:r>
          </a:p>
        </p:txBody>
      </p:sp>
      <p:sp>
        <p:nvSpPr>
          <p:cNvPr id="4" name="Slide Number Placeholder 3"/>
          <p:cNvSpPr>
            <a:spLocks noGrp="1"/>
          </p:cNvSpPr>
          <p:nvPr>
            <p:ph type="sldNum" sz="quarter" idx="12"/>
          </p:nvPr>
        </p:nvSpPr>
        <p:spPr/>
        <p:txBody>
          <a:bodyPr/>
          <a:lstStyle/>
          <a:p>
            <a:fld id="{0607E1EB-901A-6849-9841-1183CB806B04}" type="slidenum">
              <a:rPr lang="uk-UA"/>
              <a:t>46</a:t>
            </a:fld>
            <a:endParaRPr lang="uk-UA"/>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0900" y="0"/>
            <a:ext cx="10483094" cy="6858000"/>
          </a:xfrm>
          <a:prstGeom prst="rect">
            <a:avLst/>
          </a:prstGeom>
        </p:spPr>
      </p:pic>
      <p:sp>
        <p:nvSpPr>
          <p:cNvPr id="6" name="TextBox 5"/>
          <p:cNvSpPr txBox="1"/>
          <p:nvPr/>
        </p:nvSpPr>
        <p:spPr>
          <a:xfrm>
            <a:off x="4374922" y="1112619"/>
            <a:ext cx="6740434" cy="646331"/>
          </a:xfrm>
          <a:prstGeom prst="rect">
            <a:avLst/>
          </a:prstGeom>
          <a:noFill/>
        </p:spPr>
        <p:txBody>
          <a:bodyPr wrap="square" rtlCol="0">
            <a:spAutoFit/>
          </a:bodyPr>
          <a:lstStyle/>
          <a:p>
            <a:r>
              <a:rPr lang="en-US"/>
              <a:t>https://www.1jour1actu.com/planete/cap-sur-lexpedition-polaire-under-the-pole-57283/</a:t>
            </a:r>
          </a:p>
        </p:txBody>
      </p:sp>
      <p:sp>
        <p:nvSpPr>
          <p:cNvPr id="7" name="Rounded Rectangle 6"/>
          <p:cNvSpPr/>
          <p:nvPr/>
        </p:nvSpPr>
        <p:spPr>
          <a:xfrm>
            <a:off x="7179365" y="187935"/>
            <a:ext cx="3776870" cy="7421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Interpretive</a:t>
            </a:r>
          </a:p>
        </p:txBody>
      </p:sp>
    </p:spTree>
    <p:extLst>
      <p:ext uri="{BB962C8B-B14F-4D97-AF65-F5344CB8AC3E}">
        <p14:creationId xmlns:p14="http://schemas.microsoft.com/office/powerpoint/2010/main" val="9944768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ACTFL Workshop CPS April 2018 - Terrill</a:t>
            </a:r>
          </a:p>
        </p:txBody>
      </p:sp>
      <p:sp>
        <p:nvSpPr>
          <p:cNvPr id="4" name="Slide Number Placeholder 3"/>
          <p:cNvSpPr>
            <a:spLocks noGrp="1"/>
          </p:cNvSpPr>
          <p:nvPr>
            <p:ph type="sldNum" sz="quarter" idx="12"/>
          </p:nvPr>
        </p:nvSpPr>
        <p:spPr/>
        <p:txBody>
          <a:bodyPr/>
          <a:lstStyle/>
          <a:p>
            <a:fld id="{0607E1EB-901A-6849-9841-1183CB806B04}" type="slidenum">
              <a:rPr lang="uk-UA"/>
              <a:t>47</a:t>
            </a:fld>
            <a:endParaRPr lang="uk-UA"/>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7525"/>
            <a:ext cx="12192000" cy="5405480"/>
          </a:xfrm>
          <a:prstGeom prst="rect">
            <a:avLst/>
          </a:prstGeom>
        </p:spPr>
      </p:pic>
      <p:sp>
        <p:nvSpPr>
          <p:cNvPr id="7" name="TextBox 6"/>
          <p:cNvSpPr txBox="1"/>
          <p:nvPr/>
        </p:nvSpPr>
        <p:spPr>
          <a:xfrm>
            <a:off x="5028602" y="167166"/>
            <a:ext cx="6249596" cy="369332"/>
          </a:xfrm>
          <a:prstGeom prst="rect">
            <a:avLst/>
          </a:prstGeom>
          <a:noFill/>
        </p:spPr>
        <p:txBody>
          <a:bodyPr wrap="none" rtlCol="0">
            <a:spAutoFit/>
          </a:bodyPr>
          <a:lstStyle/>
          <a:p>
            <a:r>
              <a:rPr lang="en-US">
                <a:hlinkClick r:id="rId3"/>
              </a:rPr>
              <a:t>https://www.underthepole.com/presentation-under-the-pole-3/</a:t>
            </a:r>
            <a:endParaRPr lang="en-US"/>
          </a:p>
        </p:txBody>
      </p:sp>
      <p:sp>
        <p:nvSpPr>
          <p:cNvPr id="8" name="Rounded Rectangle 7"/>
          <p:cNvSpPr/>
          <p:nvPr/>
        </p:nvSpPr>
        <p:spPr>
          <a:xfrm>
            <a:off x="261730" y="217902"/>
            <a:ext cx="3776870" cy="7421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Presentational</a:t>
            </a:r>
          </a:p>
        </p:txBody>
      </p:sp>
      <p:sp>
        <p:nvSpPr>
          <p:cNvPr id="9" name="Rounded Rectangle 8"/>
          <p:cNvSpPr/>
          <p:nvPr/>
        </p:nvSpPr>
        <p:spPr>
          <a:xfrm>
            <a:off x="261730" y="5661701"/>
            <a:ext cx="9578008" cy="6946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t>Share details on one stage of the voyage. </a:t>
            </a:r>
          </a:p>
        </p:txBody>
      </p:sp>
    </p:spTree>
    <p:extLst>
      <p:ext uri="{BB962C8B-B14F-4D97-AF65-F5344CB8AC3E}">
        <p14:creationId xmlns:p14="http://schemas.microsoft.com/office/powerpoint/2010/main" val="8291554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ACTFL Workshop CPS April 2018 - Terrill</a:t>
            </a:r>
          </a:p>
        </p:txBody>
      </p:sp>
      <p:sp>
        <p:nvSpPr>
          <p:cNvPr id="4" name="Slide Number Placeholder 3"/>
          <p:cNvSpPr>
            <a:spLocks noGrp="1"/>
          </p:cNvSpPr>
          <p:nvPr>
            <p:ph type="sldNum" sz="quarter" idx="12"/>
          </p:nvPr>
        </p:nvSpPr>
        <p:spPr/>
        <p:txBody>
          <a:bodyPr/>
          <a:lstStyle/>
          <a:p>
            <a:fld id="{0607E1EB-901A-6849-9841-1183CB806B04}" type="slidenum">
              <a:rPr lang="uk-UA"/>
              <a:t>48</a:t>
            </a:fld>
            <a:endParaRPr lang="uk-UA"/>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8974"/>
            <a:ext cx="12192000" cy="5213750"/>
          </a:xfrm>
          <a:prstGeom prst="rect">
            <a:avLst/>
          </a:prstGeom>
        </p:spPr>
      </p:pic>
      <p:sp>
        <p:nvSpPr>
          <p:cNvPr id="6" name="Rounded Rectangle 5"/>
          <p:cNvSpPr/>
          <p:nvPr/>
        </p:nvSpPr>
        <p:spPr>
          <a:xfrm>
            <a:off x="261730" y="217902"/>
            <a:ext cx="3776870" cy="7421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Interpersonal</a:t>
            </a:r>
          </a:p>
        </p:txBody>
      </p:sp>
      <p:sp>
        <p:nvSpPr>
          <p:cNvPr id="8" name="Rounded Rectangle 7"/>
          <p:cNvSpPr/>
          <p:nvPr/>
        </p:nvSpPr>
        <p:spPr>
          <a:xfrm>
            <a:off x="652669" y="5693796"/>
            <a:ext cx="9763539" cy="6946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t>DEBATE: What are the advantages/disadvantages of each option? </a:t>
            </a:r>
          </a:p>
        </p:txBody>
      </p:sp>
    </p:spTree>
    <p:extLst>
      <p:ext uri="{BB962C8B-B14F-4D97-AF65-F5344CB8AC3E}">
        <p14:creationId xmlns:p14="http://schemas.microsoft.com/office/powerpoint/2010/main" val="183984418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097569839"/>
              </p:ext>
            </p:extLst>
          </p:nvPr>
        </p:nvGraphicFramePr>
        <p:xfrm>
          <a:off x="116550" y="1097280"/>
          <a:ext cx="11794434" cy="5486400"/>
        </p:xfrm>
        <a:graphic>
          <a:graphicData uri="http://schemas.openxmlformats.org/drawingml/2006/table">
            <a:tbl>
              <a:tblPr firstRow="1" bandRow="1">
                <a:tableStyleId>{5C22544A-7EE6-4342-B048-85BDC9FD1C3A}</a:tableStyleId>
              </a:tblPr>
              <a:tblGrid>
                <a:gridCol w="5657233">
                  <a:extLst>
                    <a:ext uri="{9D8B030D-6E8A-4147-A177-3AD203B41FA5}">
                      <a16:colId xmlns="" xmlns:a16="http://schemas.microsoft.com/office/drawing/2014/main" val="608061522"/>
                    </a:ext>
                  </a:extLst>
                </a:gridCol>
                <a:gridCol w="4127863">
                  <a:extLst>
                    <a:ext uri="{9D8B030D-6E8A-4147-A177-3AD203B41FA5}">
                      <a16:colId xmlns="" xmlns:a16="http://schemas.microsoft.com/office/drawing/2014/main" val="2378009"/>
                    </a:ext>
                  </a:extLst>
                </a:gridCol>
                <a:gridCol w="2009338">
                  <a:extLst>
                    <a:ext uri="{9D8B030D-6E8A-4147-A177-3AD203B41FA5}">
                      <a16:colId xmlns="" xmlns:a16="http://schemas.microsoft.com/office/drawing/2014/main" val="926466478"/>
                    </a:ext>
                  </a:extLst>
                </a:gridCol>
              </a:tblGrid>
              <a:tr h="314100">
                <a:tc>
                  <a:txBody>
                    <a:bodyPr/>
                    <a:lstStyle/>
                    <a:p>
                      <a:pPr marL="0" marR="0" algn="ctr">
                        <a:spcBef>
                          <a:spcPts val="0"/>
                        </a:spcBef>
                        <a:spcAft>
                          <a:spcPts val="0"/>
                        </a:spcAft>
                      </a:pPr>
                      <a:r>
                        <a:rPr lang="en-US" sz="1800" dirty="0">
                          <a:effectLst/>
                        </a:rPr>
                        <a:t>Learning Activity/Formative Assessment</a:t>
                      </a:r>
                    </a:p>
                    <a:p>
                      <a:pPr marL="0" marR="0" algn="ctr">
                        <a:spcBef>
                          <a:spcPts val="0"/>
                        </a:spcBef>
                        <a:spcAft>
                          <a:spcPts val="0"/>
                        </a:spcAft>
                      </a:pPr>
                      <a:r>
                        <a:rPr lang="en-US" sz="1800" dirty="0">
                          <a:effectLst/>
                        </a:rPr>
                        <a:t>(Sample activities are listed from the beginning</a:t>
                      </a:r>
                    </a:p>
                    <a:p>
                      <a:pPr marL="0" marR="0" algn="ctr">
                        <a:spcBef>
                          <a:spcPts val="0"/>
                        </a:spcBef>
                        <a:spcAft>
                          <a:spcPts val="0"/>
                        </a:spcAft>
                      </a:pPr>
                      <a:r>
                        <a:rPr lang="en-US" sz="1800" dirty="0">
                          <a:effectLst/>
                        </a:rPr>
                        <a:t> to the end of the unit). </a:t>
                      </a:r>
                      <a:endParaRPr lang="en-US" sz="1800" b="1" dirty="0">
                        <a:effectLst/>
                        <a:latin typeface="+mn-lt"/>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800" dirty="0">
                          <a:effectLst/>
                        </a:rPr>
                        <a:t>How does this activity support the unit goals or performance tasks?</a:t>
                      </a:r>
                      <a:endParaRPr lang="en-US" sz="1800" b="1" dirty="0">
                        <a:effectLst/>
                        <a:latin typeface="+mn-lt"/>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800" dirty="0">
                          <a:effectLst/>
                        </a:rPr>
                        <a:t>Mode of Communication</a:t>
                      </a:r>
                      <a:endParaRPr lang="en-US" sz="1800" b="1" dirty="0">
                        <a:effectLst/>
                        <a:latin typeface="+mn-lt"/>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3369759201"/>
                  </a:ext>
                </a:extLst>
              </a:tr>
              <a:tr h="431931">
                <a:tc>
                  <a:txBody>
                    <a:bodyPr/>
                    <a:lstStyle/>
                    <a:p>
                      <a:pPr marL="0" marR="0">
                        <a:spcBef>
                          <a:spcPts val="0"/>
                        </a:spcBef>
                        <a:spcAft>
                          <a:spcPts val="0"/>
                        </a:spcAft>
                      </a:pPr>
                      <a:r>
                        <a:rPr lang="en-US" sz="1800">
                          <a:effectLst/>
                        </a:rPr>
                        <a:t>As students read Le Petit Prince, they complete a diary describing the characters that the Petit Prince meets on his travels and how these characters resemble people in today’s world.</a:t>
                      </a:r>
                      <a:endParaRPr lang="en-US" sz="1800">
                        <a:effectLst/>
                        <a:latin typeface="+mn-lt"/>
                        <a:ea typeface="Calibri" charset="0"/>
                        <a:cs typeface="Times New Roman" charset="0"/>
                      </a:endParaRPr>
                    </a:p>
                  </a:txBody>
                  <a:tcPr marL="68580" marR="68580" marT="0" marB="0"/>
                </a:tc>
                <a:tc>
                  <a:txBody>
                    <a:bodyPr/>
                    <a:lstStyle/>
                    <a:p>
                      <a:pPr marL="0" marR="0">
                        <a:spcBef>
                          <a:spcPts val="0"/>
                        </a:spcBef>
                        <a:spcAft>
                          <a:spcPts val="0"/>
                        </a:spcAft>
                      </a:pPr>
                      <a:r>
                        <a:rPr lang="en-US" sz="1800">
                          <a:effectLst/>
                        </a:rPr>
                        <a:t>Students develop a character in detail and make connections between literary characters and real-world personalities.</a:t>
                      </a:r>
                      <a:endParaRPr lang="en-US" sz="1800">
                        <a:effectLst/>
                        <a:latin typeface="+mn-lt"/>
                        <a:ea typeface="Calibri" charset="0"/>
                        <a:cs typeface="Times New Roman" charset="0"/>
                      </a:endParaRPr>
                    </a:p>
                  </a:txBody>
                  <a:tcPr marL="68580" marR="68580" marT="0" marB="0" anchor="ctr"/>
                </a:tc>
                <a:tc>
                  <a:txBody>
                    <a:bodyPr/>
                    <a:lstStyle/>
                    <a:p>
                      <a:pPr marL="0" marR="0">
                        <a:spcBef>
                          <a:spcPts val="0"/>
                        </a:spcBef>
                        <a:spcAft>
                          <a:spcPts val="0"/>
                        </a:spcAft>
                      </a:pPr>
                      <a:r>
                        <a:rPr lang="en-US" sz="1800">
                          <a:effectLst/>
                        </a:rPr>
                        <a:t>Interpretive</a:t>
                      </a:r>
                    </a:p>
                    <a:p>
                      <a:pPr marL="0" marR="0">
                        <a:spcBef>
                          <a:spcPts val="0"/>
                        </a:spcBef>
                        <a:spcAft>
                          <a:spcPts val="0"/>
                        </a:spcAft>
                      </a:pPr>
                      <a:r>
                        <a:rPr lang="en-US" sz="1800">
                          <a:effectLst/>
                        </a:rPr>
                        <a:t>Presentational</a:t>
                      </a:r>
                      <a:endParaRPr lang="en-US" sz="1800">
                        <a:effectLst/>
                        <a:latin typeface="+mn-lt"/>
                        <a:ea typeface="Calibri" charset="0"/>
                        <a:cs typeface="Times New Roman" charset="0"/>
                      </a:endParaRPr>
                    </a:p>
                  </a:txBody>
                  <a:tcPr marL="68580" marR="68580" marT="0" marB="0" anchor="ctr"/>
                </a:tc>
                <a:extLst>
                  <a:ext uri="{0D108BD9-81ED-4DB2-BD59-A6C34878D82A}">
                    <a16:rowId xmlns="" xmlns:a16="http://schemas.microsoft.com/office/drawing/2014/main" val="3102621309"/>
                  </a:ext>
                </a:extLst>
              </a:tr>
              <a:tr h="431931">
                <a:tc>
                  <a:txBody>
                    <a:bodyPr/>
                    <a:lstStyle/>
                    <a:p>
                      <a:pPr marL="0" marR="0">
                        <a:spcBef>
                          <a:spcPts val="0"/>
                        </a:spcBef>
                        <a:spcAft>
                          <a:spcPts val="0"/>
                        </a:spcAft>
                      </a:pPr>
                      <a:r>
                        <a:rPr lang="en-US" sz="1800">
                          <a:effectLst/>
                        </a:rPr>
                        <a:t>Match and discuss adjectives that relate to the  various planets according to key characteristics of each planet’s inhabitant.</a:t>
                      </a:r>
                      <a:endParaRPr lang="en-US" sz="1800">
                        <a:effectLst/>
                        <a:latin typeface="+mn-lt"/>
                        <a:ea typeface="Calibri" charset="0"/>
                        <a:cs typeface="Times New Roman" charset="0"/>
                      </a:endParaRPr>
                    </a:p>
                  </a:txBody>
                  <a:tcPr marL="68580" marR="68580" marT="0" marB="0"/>
                </a:tc>
                <a:tc>
                  <a:txBody>
                    <a:bodyPr/>
                    <a:lstStyle/>
                    <a:p>
                      <a:pPr marL="0" marR="0">
                        <a:spcBef>
                          <a:spcPts val="0"/>
                        </a:spcBef>
                        <a:spcAft>
                          <a:spcPts val="0"/>
                        </a:spcAft>
                      </a:pPr>
                      <a:r>
                        <a:rPr lang="en-US" sz="1800">
                          <a:effectLst/>
                        </a:rPr>
                        <a:t>Expand descriptive vocabulary by considering the setting and characters in a novel. </a:t>
                      </a:r>
                      <a:endParaRPr lang="en-US" sz="1800">
                        <a:effectLst/>
                        <a:latin typeface="+mn-lt"/>
                        <a:ea typeface="Calibri" charset="0"/>
                        <a:cs typeface="Times New Roman" charset="0"/>
                      </a:endParaRPr>
                    </a:p>
                  </a:txBody>
                  <a:tcPr marL="68580" marR="68580" marT="0" marB="0" anchor="ctr"/>
                </a:tc>
                <a:tc>
                  <a:txBody>
                    <a:bodyPr/>
                    <a:lstStyle/>
                    <a:p>
                      <a:pPr marL="0" marR="0">
                        <a:spcBef>
                          <a:spcPts val="0"/>
                        </a:spcBef>
                        <a:spcAft>
                          <a:spcPts val="0"/>
                        </a:spcAft>
                      </a:pPr>
                      <a:r>
                        <a:rPr lang="en-US" sz="1800">
                          <a:effectLst/>
                        </a:rPr>
                        <a:t>Interpretive</a:t>
                      </a:r>
                    </a:p>
                    <a:p>
                      <a:pPr marL="0" marR="0">
                        <a:spcBef>
                          <a:spcPts val="0"/>
                        </a:spcBef>
                        <a:spcAft>
                          <a:spcPts val="0"/>
                        </a:spcAft>
                      </a:pPr>
                      <a:r>
                        <a:rPr lang="en-US" sz="1800">
                          <a:effectLst/>
                        </a:rPr>
                        <a:t>Interpersonal</a:t>
                      </a:r>
                      <a:endParaRPr lang="en-US" sz="1800">
                        <a:effectLst/>
                        <a:latin typeface="+mn-lt"/>
                        <a:ea typeface="Calibri" charset="0"/>
                        <a:cs typeface="Times New Roman" charset="0"/>
                      </a:endParaRPr>
                    </a:p>
                  </a:txBody>
                  <a:tcPr marL="68580" marR="68580" marT="0" marB="0" anchor="ctr"/>
                </a:tc>
                <a:extLst>
                  <a:ext uri="{0D108BD9-81ED-4DB2-BD59-A6C34878D82A}">
                    <a16:rowId xmlns="" xmlns:a16="http://schemas.microsoft.com/office/drawing/2014/main" val="3443881635"/>
                  </a:ext>
                </a:extLst>
              </a:tr>
              <a:tr h="431931">
                <a:tc>
                  <a:txBody>
                    <a:bodyPr/>
                    <a:lstStyle/>
                    <a:p>
                      <a:pPr marL="0" marR="0">
                        <a:spcBef>
                          <a:spcPts val="0"/>
                        </a:spcBef>
                        <a:spcAft>
                          <a:spcPts val="0"/>
                        </a:spcAft>
                      </a:pPr>
                      <a:r>
                        <a:rPr lang="en-US" sz="1800">
                          <a:effectLst/>
                        </a:rPr>
                        <a:t>Role play a conversation between the Petit Prince and one of the inhabitants of a planet. Alternatively, take on the role of the inhabit of one of the planets and interview each other to get to know some basic information about that person/object. </a:t>
                      </a:r>
                      <a:endParaRPr lang="en-US" sz="1800">
                        <a:effectLst/>
                        <a:latin typeface="+mn-lt"/>
                        <a:ea typeface="Calibri" charset="0"/>
                        <a:cs typeface="Times New Roman" charset="0"/>
                      </a:endParaRPr>
                    </a:p>
                  </a:txBody>
                  <a:tcPr marL="68580" marR="68580" marT="0" marB="0"/>
                </a:tc>
                <a:tc>
                  <a:txBody>
                    <a:bodyPr/>
                    <a:lstStyle/>
                    <a:p>
                      <a:pPr marL="0" marR="0">
                        <a:spcBef>
                          <a:spcPts val="0"/>
                        </a:spcBef>
                        <a:spcAft>
                          <a:spcPts val="0"/>
                        </a:spcAft>
                      </a:pPr>
                      <a:r>
                        <a:rPr lang="en-US" sz="1800">
                          <a:effectLst/>
                        </a:rPr>
                        <a:t>Build understanding of character, setting and plot through role play.</a:t>
                      </a:r>
                      <a:endParaRPr lang="en-US" sz="1800">
                        <a:effectLst/>
                        <a:latin typeface="+mn-lt"/>
                        <a:ea typeface="Calibri" charset="0"/>
                        <a:cs typeface="Times New Roman" charset="0"/>
                      </a:endParaRPr>
                    </a:p>
                  </a:txBody>
                  <a:tcPr marL="68580" marR="68580" marT="0" marB="0" anchor="ctr"/>
                </a:tc>
                <a:tc>
                  <a:txBody>
                    <a:bodyPr/>
                    <a:lstStyle/>
                    <a:p>
                      <a:pPr marL="0" marR="0">
                        <a:spcBef>
                          <a:spcPts val="0"/>
                        </a:spcBef>
                        <a:spcAft>
                          <a:spcPts val="0"/>
                        </a:spcAft>
                      </a:pPr>
                      <a:r>
                        <a:rPr lang="en-US" sz="1800">
                          <a:effectLst/>
                        </a:rPr>
                        <a:t>Interpersonal</a:t>
                      </a:r>
                      <a:endParaRPr lang="en-US" sz="1800">
                        <a:effectLst/>
                        <a:latin typeface="+mn-lt"/>
                        <a:ea typeface="Calibri" charset="0"/>
                        <a:cs typeface="Times New Roman" charset="0"/>
                      </a:endParaRPr>
                    </a:p>
                  </a:txBody>
                  <a:tcPr marL="68580" marR="68580" marT="0" marB="0" anchor="ctr"/>
                </a:tc>
                <a:extLst>
                  <a:ext uri="{0D108BD9-81ED-4DB2-BD59-A6C34878D82A}">
                    <a16:rowId xmlns="" xmlns:a16="http://schemas.microsoft.com/office/drawing/2014/main" val="4237561295"/>
                  </a:ext>
                </a:extLst>
              </a:tr>
              <a:tr h="431931">
                <a:tc>
                  <a:txBody>
                    <a:bodyPr/>
                    <a:lstStyle/>
                    <a:p>
                      <a:pPr marL="0" marR="0">
                        <a:spcBef>
                          <a:spcPts val="0"/>
                        </a:spcBef>
                        <a:spcAft>
                          <a:spcPts val="0"/>
                        </a:spcAft>
                      </a:pPr>
                      <a:r>
                        <a:rPr lang="en-US" sz="1800">
                          <a:effectLst/>
                        </a:rPr>
                        <a:t>Research an explorer from the Francophone world or an explorer of interest and share their story with the class. Literary - Jules Verne, Informational Jacques Cousteau. Role play different explorers and interview others to see who they are, what they did. </a:t>
                      </a:r>
                      <a:endParaRPr lang="en-US" sz="1800">
                        <a:effectLst/>
                        <a:latin typeface="+mn-lt"/>
                        <a:ea typeface="Calibri" charset="0"/>
                        <a:cs typeface="Times New Roman" charset="0"/>
                      </a:endParaRPr>
                    </a:p>
                  </a:txBody>
                  <a:tcPr marL="68580" marR="68580" marT="0" marB="0"/>
                </a:tc>
                <a:tc>
                  <a:txBody>
                    <a:bodyPr/>
                    <a:lstStyle/>
                    <a:p>
                      <a:pPr marL="0" marR="0">
                        <a:spcBef>
                          <a:spcPts val="0"/>
                        </a:spcBef>
                        <a:spcAft>
                          <a:spcPts val="0"/>
                        </a:spcAft>
                      </a:pPr>
                      <a:r>
                        <a:rPr lang="en-US" sz="1800">
                          <a:effectLst/>
                        </a:rPr>
                        <a:t>Tell and retell current and past event stories by relating information on key explorers or explorations.</a:t>
                      </a:r>
                      <a:endParaRPr lang="en-US" sz="1800">
                        <a:effectLst/>
                        <a:latin typeface="+mn-lt"/>
                        <a:ea typeface="Calibri" charset="0"/>
                        <a:cs typeface="Times New Roman" charset="0"/>
                      </a:endParaRPr>
                    </a:p>
                  </a:txBody>
                  <a:tcPr marL="68580" marR="68580" marT="0" marB="0" anchor="ctr"/>
                </a:tc>
                <a:tc>
                  <a:txBody>
                    <a:bodyPr/>
                    <a:lstStyle/>
                    <a:p>
                      <a:pPr marL="0" marR="0">
                        <a:spcBef>
                          <a:spcPts val="0"/>
                        </a:spcBef>
                        <a:spcAft>
                          <a:spcPts val="0"/>
                        </a:spcAft>
                      </a:pPr>
                      <a:r>
                        <a:rPr lang="en-US" sz="1800">
                          <a:effectLst/>
                        </a:rPr>
                        <a:t>Interpretive</a:t>
                      </a:r>
                    </a:p>
                    <a:p>
                      <a:pPr marL="0" marR="0">
                        <a:spcBef>
                          <a:spcPts val="0"/>
                        </a:spcBef>
                        <a:spcAft>
                          <a:spcPts val="0"/>
                        </a:spcAft>
                      </a:pPr>
                      <a:r>
                        <a:rPr lang="en-US" sz="1800">
                          <a:effectLst/>
                        </a:rPr>
                        <a:t>Presentational</a:t>
                      </a:r>
                      <a:endParaRPr lang="en-US" sz="1800">
                        <a:effectLst/>
                        <a:latin typeface="+mn-lt"/>
                        <a:ea typeface="Calibri" charset="0"/>
                        <a:cs typeface="Times New Roman" charset="0"/>
                      </a:endParaRPr>
                    </a:p>
                  </a:txBody>
                  <a:tcPr marL="68580" marR="68580" marT="0" marB="0" anchor="ctr"/>
                </a:tc>
                <a:extLst>
                  <a:ext uri="{0D108BD9-81ED-4DB2-BD59-A6C34878D82A}">
                    <a16:rowId xmlns="" xmlns:a16="http://schemas.microsoft.com/office/drawing/2014/main" val="2223755239"/>
                  </a:ext>
                </a:extLst>
              </a:tr>
            </a:tbl>
          </a:graphicData>
        </a:graphic>
      </p:graphicFrame>
      <p:sp>
        <p:nvSpPr>
          <p:cNvPr id="5" name="Footer Placeholder 4"/>
          <p:cNvSpPr>
            <a:spLocks noGrp="1"/>
          </p:cNvSpPr>
          <p:nvPr>
            <p:ph type="ftr" sz="quarter" idx="11"/>
          </p:nvPr>
        </p:nvSpPr>
        <p:spPr/>
        <p:txBody>
          <a:bodyPr/>
          <a:lstStyle/>
          <a:p>
            <a:r>
              <a:rPr lang="en-US">
                <a:solidFill>
                  <a:prstClr val="white"/>
                </a:solidFill>
              </a:rPr>
              <a:t>ACTFL Workshop CPS April 2018 - Terrill</a:t>
            </a:r>
            <a:endParaRPr lang="en-US" dirty="0">
              <a:solidFill>
                <a:prstClr val="white"/>
              </a:solidFill>
            </a:endParaRPr>
          </a:p>
        </p:txBody>
      </p:sp>
      <p:sp>
        <p:nvSpPr>
          <p:cNvPr id="3" name="TextBox 2"/>
          <p:cNvSpPr txBox="1"/>
          <p:nvPr/>
        </p:nvSpPr>
        <p:spPr>
          <a:xfrm>
            <a:off x="10016664" y="98740"/>
            <a:ext cx="2107096" cy="402336"/>
          </a:xfrm>
          <a:prstGeom prst="rect">
            <a:avLst/>
          </a:prstGeom>
          <a:solidFill>
            <a:schemeClr val="tx1"/>
          </a:solidFill>
        </p:spPr>
        <p:txBody>
          <a:bodyPr wrap="square" rtlCol="0">
            <a:spAutoFit/>
          </a:bodyPr>
          <a:lstStyle/>
          <a:p>
            <a:pPr algn="ctr" defTabSz="457200"/>
            <a:r>
              <a:rPr lang="en-US" sz="2000" dirty="0">
                <a:solidFill>
                  <a:schemeClr val="bg1"/>
                </a:solidFill>
              </a:rPr>
              <a:t>Page 16</a:t>
            </a:r>
          </a:p>
        </p:txBody>
      </p:sp>
      <p:sp>
        <p:nvSpPr>
          <p:cNvPr id="8" name="Title 3"/>
          <p:cNvSpPr>
            <a:spLocks noGrp="1"/>
          </p:cNvSpPr>
          <p:nvPr>
            <p:ph type="title"/>
          </p:nvPr>
        </p:nvSpPr>
        <p:spPr>
          <a:xfrm>
            <a:off x="1188084" y="43876"/>
            <a:ext cx="7936866" cy="914400"/>
          </a:xfrm>
        </p:spPr>
        <p:txBody>
          <a:bodyPr>
            <a:normAutofit fontScale="90000"/>
          </a:bodyPr>
          <a:lstStyle/>
          <a:p>
            <a:r>
              <a:rPr lang="en-US" sz="3600" b="1" dirty="0">
                <a:solidFill>
                  <a:schemeClr val="tx1"/>
                </a:solidFill>
              </a:rPr>
              <a:t>Learning Activities/Formative Assessments</a:t>
            </a:r>
          </a:p>
        </p:txBody>
      </p:sp>
      <p:sp>
        <p:nvSpPr>
          <p:cNvPr id="2" name="Slide Number Placeholder 1"/>
          <p:cNvSpPr>
            <a:spLocks noGrp="1"/>
          </p:cNvSpPr>
          <p:nvPr>
            <p:ph type="sldNum" sz="quarter" idx="12"/>
          </p:nvPr>
        </p:nvSpPr>
        <p:spPr/>
        <p:txBody>
          <a:bodyPr/>
          <a:lstStyle/>
          <a:p>
            <a:fld id="{539D500B-731B-C041-A399-EB03800DC922}" type="slidenum">
              <a:rPr lang="uk-UA"/>
              <a:t>49</a:t>
            </a:fld>
            <a:endParaRPr lang="uk-UA" dirty="0"/>
          </a:p>
        </p:txBody>
      </p:sp>
    </p:spTree>
    <p:extLst>
      <p:ext uri="{BB962C8B-B14F-4D97-AF65-F5344CB8AC3E}">
        <p14:creationId xmlns:p14="http://schemas.microsoft.com/office/powerpoint/2010/main" val="6934942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5400" dirty="0"/>
              <a:t>DESIGNING A UNIT STEP BY STEP</a:t>
            </a:r>
          </a:p>
        </p:txBody>
      </p:sp>
      <p:sp>
        <p:nvSpPr>
          <p:cNvPr id="4" name="Footer Placeholder 3"/>
          <p:cNvSpPr>
            <a:spLocks noGrp="1"/>
          </p:cNvSpPr>
          <p:nvPr>
            <p:ph type="ftr" sz="quarter" idx="11"/>
          </p:nvPr>
        </p:nvSpPr>
        <p:spPr/>
        <p:txBody>
          <a:bodyPr/>
          <a:lstStyle/>
          <a:p>
            <a:r>
              <a:rPr lang="en-US" sz="1400">
                <a:solidFill>
                  <a:schemeClr val="tx1"/>
                </a:solidFill>
              </a:rPr>
              <a:t>ACTFL Workshop CPS April 2018 - Terrill</a:t>
            </a:r>
            <a:endParaRPr lang="en-US" sz="1400" dirty="0">
              <a:solidFill>
                <a:schemeClr val="tx1"/>
              </a:solidFill>
            </a:endParaRPr>
          </a:p>
        </p:txBody>
      </p:sp>
      <p:sp>
        <p:nvSpPr>
          <p:cNvPr id="3" name="Slide Number Placeholder 2"/>
          <p:cNvSpPr>
            <a:spLocks noGrp="1"/>
          </p:cNvSpPr>
          <p:nvPr>
            <p:ph type="sldNum" sz="quarter" idx="12"/>
          </p:nvPr>
        </p:nvSpPr>
        <p:spPr/>
        <p:txBody>
          <a:bodyPr/>
          <a:lstStyle/>
          <a:p>
            <a:fld id="{539D500B-731B-C041-A399-EB03800DC922}" type="slidenum">
              <a:rPr lang="uk-UA"/>
              <a:t>5</a:t>
            </a:fld>
            <a:endParaRPr lang="uk-UA" dirty="0"/>
          </a:p>
        </p:txBody>
      </p:sp>
      <p:sp>
        <p:nvSpPr>
          <p:cNvPr id="5" name="Content Placeholder 4"/>
          <p:cNvSpPr>
            <a:spLocks noGrp="1"/>
          </p:cNvSpPr>
          <p:nvPr>
            <p:ph idx="1"/>
          </p:nvPr>
        </p:nvSpPr>
        <p:spPr>
          <a:xfrm>
            <a:off x="5526740" y="1690688"/>
            <a:ext cx="5827059" cy="4486275"/>
          </a:xfrm>
        </p:spPr>
        <p:txBody>
          <a:bodyPr>
            <a:normAutofit fontScale="92500" lnSpcReduction="10000"/>
          </a:bodyPr>
          <a:lstStyle/>
          <a:p>
            <a:pPr marL="0" indent="0">
              <a:buNone/>
            </a:pPr>
            <a:r>
              <a:rPr lang="en-US" sz="3500"/>
              <a:t>Considerations:</a:t>
            </a:r>
          </a:p>
          <a:p>
            <a:pPr lvl="1"/>
            <a:r>
              <a:rPr lang="en-US" sz="2800"/>
              <a:t>Age of learners</a:t>
            </a:r>
          </a:p>
          <a:p>
            <a:pPr lvl="1"/>
            <a:r>
              <a:rPr lang="en-US" sz="2800"/>
              <a:t>Language level of learners</a:t>
            </a:r>
          </a:p>
          <a:p>
            <a:pPr lvl="1"/>
            <a:r>
              <a:rPr lang="en-US" sz="2800"/>
              <a:t>Interests of learners</a:t>
            </a:r>
          </a:p>
          <a:p>
            <a:pPr lvl="1"/>
            <a:r>
              <a:rPr lang="en-US" sz="2800"/>
              <a:t>Potential for real-world communication</a:t>
            </a:r>
          </a:p>
          <a:p>
            <a:pPr lvl="1"/>
            <a:r>
              <a:rPr lang="en-US" sz="2800"/>
              <a:t>Potential to build cultural knowledge and understandings</a:t>
            </a:r>
          </a:p>
          <a:p>
            <a:pPr lvl="1"/>
            <a:r>
              <a:rPr lang="en-US" sz="2800"/>
              <a:t>Connections to grade-level curriculum</a:t>
            </a:r>
          </a:p>
          <a:p>
            <a:pPr lvl="1"/>
            <a:r>
              <a:rPr lang="en-US" sz="2800"/>
              <a:t>Overarching themes throughout program sequence</a:t>
            </a:r>
          </a:p>
          <a:p>
            <a:pPr marL="0" indent="0">
              <a:buNone/>
            </a:pPr>
            <a:endParaRPr lang="en-US" sz="2400"/>
          </a:p>
        </p:txBody>
      </p:sp>
      <p:pic>
        <p:nvPicPr>
          <p:cNvPr id="6" name="Picture 5"/>
          <p:cNvPicPr>
            <a:picLocks noChangeAspect="1"/>
          </p:cNvPicPr>
          <p:nvPr/>
        </p:nvPicPr>
        <p:blipFill>
          <a:blip r:embed="rId3"/>
          <a:stretch>
            <a:fillRect/>
          </a:stretch>
        </p:blipFill>
        <p:spPr>
          <a:xfrm>
            <a:off x="455472" y="1511777"/>
            <a:ext cx="5060233" cy="4754880"/>
          </a:xfrm>
          <a:prstGeom prst="rect">
            <a:avLst/>
          </a:prstGeom>
        </p:spPr>
      </p:pic>
      <p:sp>
        <p:nvSpPr>
          <p:cNvPr id="8" name="TextBox 7"/>
          <p:cNvSpPr txBox="1"/>
          <p:nvPr/>
        </p:nvSpPr>
        <p:spPr>
          <a:xfrm>
            <a:off x="455472" y="6266657"/>
            <a:ext cx="3914822" cy="523220"/>
          </a:xfrm>
          <a:prstGeom prst="rect">
            <a:avLst/>
          </a:prstGeom>
          <a:noFill/>
        </p:spPr>
        <p:txBody>
          <a:bodyPr wrap="square" rtlCol="0">
            <a:spAutoFit/>
          </a:bodyPr>
          <a:lstStyle/>
          <a:p>
            <a:r>
              <a:rPr lang="en-US" sz="1400"/>
              <a:t>http://maxpixel.freegreatpicture.com/Earth-Curiosity-Spannern-Key-Hole-By-Looking-2364409</a:t>
            </a:r>
          </a:p>
        </p:txBody>
      </p:sp>
    </p:spTree>
    <p:extLst>
      <p:ext uri="{BB962C8B-B14F-4D97-AF65-F5344CB8AC3E}">
        <p14:creationId xmlns:p14="http://schemas.microsoft.com/office/powerpoint/2010/main" val="11655017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486C00E-B5AF-C244-898D-843455E74AE0}"/>
              </a:ext>
            </a:extLst>
          </p:cNvPr>
          <p:cNvSpPr>
            <a:spLocks noGrp="1"/>
          </p:cNvSpPr>
          <p:nvPr>
            <p:ph type="title"/>
          </p:nvPr>
        </p:nvSpPr>
        <p:spPr/>
        <p:txBody>
          <a:bodyPr>
            <a:normAutofit/>
          </a:bodyPr>
          <a:lstStyle/>
          <a:p>
            <a:pPr algn="ctr"/>
            <a:r>
              <a:rPr lang="en-US" sz="4000" b="1">
                <a:solidFill>
                  <a:schemeClr val="bg1"/>
                </a:solidFill>
              </a:rPr>
              <a:t>Language Toolbox</a:t>
            </a:r>
          </a:p>
        </p:txBody>
      </p:sp>
      <p:sp>
        <p:nvSpPr>
          <p:cNvPr id="3" name="Footer Placeholder 2">
            <a:extLst>
              <a:ext uri="{FF2B5EF4-FFF2-40B4-BE49-F238E27FC236}">
                <a16:creationId xmlns="" xmlns:a16="http://schemas.microsoft.com/office/drawing/2014/main" id="{DECF7224-FC6B-4B40-8106-364B085F07E5}"/>
              </a:ext>
            </a:extLst>
          </p:cNvPr>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ACTFL Workshop CPS April 2018 - Terrill</a:t>
            </a:r>
          </a:p>
        </p:txBody>
      </p:sp>
      <p:sp>
        <p:nvSpPr>
          <p:cNvPr id="4" name="Slide Number Placeholder 3">
            <a:extLst>
              <a:ext uri="{FF2B5EF4-FFF2-40B4-BE49-F238E27FC236}">
                <a16:creationId xmlns="" xmlns:a16="http://schemas.microsoft.com/office/drawing/2014/main" id="{DDB7BAEE-A48D-DF4A-BB82-6264AABC76ED}"/>
              </a:ext>
            </a:extLst>
          </p:cNvPr>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50</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6" name="Picture 5">
            <a:extLst>
              <a:ext uri="{FF2B5EF4-FFF2-40B4-BE49-F238E27FC236}">
                <a16:creationId xmlns="" xmlns:a16="http://schemas.microsoft.com/office/drawing/2014/main" id="{E42E81C8-9229-0644-BE64-6091A8F2A757}"/>
              </a:ext>
            </a:extLst>
          </p:cNvPr>
          <p:cNvPicPr>
            <a:picLocks noChangeAspect="1"/>
          </p:cNvPicPr>
          <p:nvPr/>
        </p:nvPicPr>
        <p:blipFill>
          <a:blip r:embed="rId2"/>
          <a:stretch>
            <a:fillRect/>
          </a:stretch>
        </p:blipFill>
        <p:spPr>
          <a:xfrm>
            <a:off x="617817" y="2143124"/>
            <a:ext cx="4876798" cy="2743199"/>
          </a:xfrm>
          <a:prstGeom prst="rect">
            <a:avLst/>
          </a:prstGeom>
        </p:spPr>
      </p:pic>
      <p:sp>
        <p:nvSpPr>
          <p:cNvPr id="7" name="Rectangle 6">
            <a:extLst>
              <a:ext uri="{FF2B5EF4-FFF2-40B4-BE49-F238E27FC236}">
                <a16:creationId xmlns="" xmlns:a16="http://schemas.microsoft.com/office/drawing/2014/main" id="{3F421BF4-8C1E-B549-8A57-74225F33F88C}"/>
              </a:ext>
            </a:extLst>
          </p:cNvPr>
          <p:cNvSpPr/>
          <p:nvPr/>
        </p:nvSpPr>
        <p:spPr>
          <a:xfrm>
            <a:off x="195944" y="146958"/>
            <a:ext cx="11821886" cy="6574517"/>
          </a:xfrm>
          <a:prstGeom prst="rect">
            <a:avLst/>
          </a:prstGeom>
          <a:noFill/>
          <a:ln w="76200">
            <a:solidFill>
              <a:srgbClr val="4573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 xmlns:a16="http://schemas.microsoft.com/office/drawing/2014/main" id="{A3B4B610-4674-8544-A392-A1051BFF760E}"/>
              </a:ext>
            </a:extLst>
          </p:cNvPr>
          <p:cNvSpPr txBox="1"/>
          <p:nvPr/>
        </p:nvSpPr>
        <p:spPr>
          <a:xfrm>
            <a:off x="6106887" y="2464720"/>
            <a:ext cx="5441523" cy="1815882"/>
          </a:xfrm>
          <a:prstGeom prst="rect">
            <a:avLst/>
          </a:prstGeom>
          <a:noFill/>
        </p:spPr>
        <p:txBody>
          <a:bodyPr wrap="square" rtlCol="0">
            <a:spAutoFit/>
          </a:bodyPr>
          <a:lstStyle/>
          <a:p>
            <a:r>
              <a:rPr lang="en-US" sz="2800" b="1">
                <a:solidFill>
                  <a:schemeClr val="bg1"/>
                </a:solidFill>
              </a:rPr>
              <a:t>Consider:</a:t>
            </a:r>
          </a:p>
          <a:p>
            <a:pPr marL="342900" indent="-342900">
              <a:buFont typeface="Arial" panose="020B0604020202020204" pitchFamily="34" charset="0"/>
              <a:buChar char="•"/>
            </a:pPr>
            <a:r>
              <a:rPr lang="en-US" sz="2800" b="1">
                <a:solidFill>
                  <a:schemeClr val="bg1"/>
                </a:solidFill>
              </a:rPr>
              <a:t>Authentic Resources</a:t>
            </a:r>
          </a:p>
          <a:p>
            <a:pPr marL="342900" indent="-342900">
              <a:buFont typeface="Arial" panose="020B0604020202020204" pitchFamily="34" charset="0"/>
              <a:buChar char="•"/>
            </a:pPr>
            <a:r>
              <a:rPr lang="en-US" sz="2800" b="1">
                <a:solidFill>
                  <a:schemeClr val="bg1"/>
                </a:solidFill>
              </a:rPr>
              <a:t>Learning Experiences/ Formative Assessments</a:t>
            </a:r>
          </a:p>
        </p:txBody>
      </p:sp>
    </p:spTree>
    <p:extLst>
      <p:ext uri="{BB962C8B-B14F-4D97-AF65-F5344CB8AC3E}">
        <p14:creationId xmlns:p14="http://schemas.microsoft.com/office/powerpoint/2010/main" val="18672495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6" name="Rounded Rectangle 5"/>
          <p:cNvSpPr/>
          <p:nvPr/>
        </p:nvSpPr>
        <p:spPr>
          <a:xfrm>
            <a:off x="7159175" y="2639282"/>
            <a:ext cx="3657600" cy="731520"/>
          </a:xfrm>
          <a:prstGeom prst="roundRect">
            <a:avLst>
              <a:gd name="adj" fmla="val 32727"/>
            </a:avLst>
          </a:prstGeom>
          <a:solidFill>
            <a:schemeClr val="accent6"/>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dirty="0">
                <a:solidFill>
                  <a:schemeClr val="tx1"/>
                </a:solidFill>
              </a:rPr>
              <a:t>Culturally </a:t>
            </a:r>
          </a:p>
          <a:p>
            <a:pPr algn="ctr"/>
            <a:r>
              <a:rPr lang="en-US" sz="2400" b="1" dirty="0">
                <a:solidFill>
                  <a:schemeClr val="tx1"/>
                </a:solidFill>
              </a:rPr>
              <a:t>Focused</a:t>
            </a:r>
          </a:p>
        </p:txBody>
      </p:sp>
      <p:sp>
        <p:nvSpPr>
          <p:cNvPr id="9" name="Rounded Rectangle 8"/>
          <p:cNvSpPr/>
          <p:nvPr/>
        </p:nvSpPr>
        <p:spPr>
          <a:xfrm>
            <a:off x="7159175" y="1686486"/>
            <a:ext cx="3657600" cy="731520"/>
          </a:xfrm>
          <a:prstGeom prst="roundRect">
            <a:avLst>
              <a:gd name="adj" fmla="val 32727"/>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dirty="0">
                <a:solidFill>
                  <a:schemeClr val="tx1"/>
                </a:solidFill>
              </a:rPr>
              <a:t>Communicatively Purposeful</a:t>
            </a:r>
          </a:p>
        </p:txBody>
      </p:sp>
      <p:sp>
        <p:nvSpPr>
          <p:cNvPr id="10" name="Rounded Rectangle 9"/>
          <p:cNvSpPr/>
          <p:nvPr/>
        </p:nvSpPr>
        <p:spPr>
          <a:xfrm>
            <a:off x="7159175" y="3592078"/>
            <a:ext cx="3657600" cy="731520"/>
          </a:xfrm>
          <a:prstGeom prst="roundRect">
            <a:avLst>
              <a:gd name="adj" fmla="val 32727"/>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dirty="0">
                <a:solidFill>
                  <a:schemeClr val="tx1"/>
                </a:solidFill>
              </a:rPr>
              <a:t>Intrinsically Interesting</a:t>
            </a:r>
          </a:p>
        </p:txBody>
      </p:sp>
      <p:sp>
        <p:nvSpPr>
          <p:cNvPr id="12" name="Rounded Rectangle 11"/>
          <p:cNvSpPr/>
          <p:nvPr/>
        </p:nvSpPr>
        <p:spPr>
          <a:xfrm>
            <a:off x="7159175" y="4544873"/>
            <a:ext cx="3657600" cy="731520"/>
          </a:xfrm>
          <a:prstGeom prst="roundRect">
            <a:avLst>
              <a:gd name="adj" fmla="val 32727"/>
            </a:avLst>
          </a:prstGeom>
          <a:solidFill>
            <a:srgbClr val="C47A8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dirty="0">
                <a:solidFill>
                  <a:schemeClr val="tx1"/>
                </a:solidFill>
              </a:rPr>
              <a:t>Cognitively Engaging</a:t>
            </a:r>
          </a:p>
        </p:txBody>
      </p:sp>
      <p:sp>
        <p:nvSpPr>
          <p:cNvPr id="13" name="Rounded Rectangle 12"/>
          <p:cNvSpPr>
            <a:spLocks/>
          </p:cNvSpPr>
          <p:nvPr/>
        </p:nvSpPr>
        <p:spPr>
          <a:xfrm>
            <a:off x="7159175" y="5497668"/>
            <a:ext cx="3657600" cy="731520"/>
          </a:xfrm>
          <a:prstGeom prst="roundRect">
            <a:avLst>
              <a:gd name="adj" fmla="val 32727"/>
            </a:avLst>
          </a:prstGeom>
          <a:solidFill>
            <a:srgbClr val="4AB0B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dirty="0">
                <a:solidFill>
                  <a:schemeClr val="tx1"/>
                </a:solidFill>
              </a:rPr>
              <a:t>Standards-Based</a:t>
            </a:r>
          </a:p>
        </p:txBody>
      </p:sp>
      <p:grpSp>
        <p:nvGrpSpPr>
          <p:cNvPr id="3" name="Group 2"/>
          <p:cNvGrpSpPr/>
          <p:nvPr/>
        </p:nvGrpSpPr>
        <p:grpSpPr>
          <a:xfrm>
            <a:off x="1407887" y="1376512"/>
            <a:ext cx="5118501" cy="4936727"/>
            <a:chOff x="914401" y="1018693"/>
            <a:chExt cx="5118501" cy="4936727"/>
          </a:xfrm>
        </p:grpSpPr>
        <p:pic>
          <p:nvPicPr>
            <p:cNvPr id="8" name="Content Placeholder 3"/>
            <p:cNvPicPr>
              <a:picLocks noChangeAspect="1"/>
            </p:cNvPicPr>
            <p:nvPr/>
          </p:nvPicPr>
          <p:blipFill rotWithShape="1">
            <a:blip r:embed="rId3"/>
            <a:srcRect t="4171" r="4657" b="9532"/>
            <a:stretch/>
          </p:blipFill>
          <p:spPr>
            <a:xfrm>
              <a:off x="914401" y="1018693"/>
              <a:ext cx="5065486" cy="4916984"/>
            </a:xfrm>
            <a:prstGeom prst="rect">
              <a:avLst/>
            </a:prstGeom>
            <a:effectLst>
              <a:outerShdw blurRad="50800" dir="14400000">
                <a:srgbClr val="000000">
                  <a:alpha val="40000"/>
                </a:srgbClr>
              </a:outerShdw>
            </a:effectLst>
          </p:spPr>
        </p:pic>
        <p:sp>
          <p:nvSpPr>
            <p:cNvPr id="15" name="TextBox 5"/>
            <p:cNvSpPr txBox="1">
              <a:spLocks noChangeArrowheads="1"/>
            </p:cNvSpPr>
            <p:nvPr/>
          </p:nvSpPr>
          <p:spPr bwMode="auto">
            <a:xfrm>
              <a:off x="4140717" y="5616866"/>
              <a:ext cx="1892185" cy="338554"/>
            </a:xfrm>
            <a:prstGeom prst="rect">
              <a:avLst/>
            </a:prstGeom>
            <a:noFill/>
            <a:ln w="9525">
              <a:noFill/>
              <a:miter lim="800000"/>
              <a:headEnd/>
              <a:tailEnd/>
            </a:ln>
          </p:spPr>
          <p:txBody>
            <a:bodyPr wrap="none">
              <a:prstTxWarp prst="textNoShape">
                <a:avLst/>
              </a:prstTxWarp>
              <a:spAutoFit/>
            </a:bodyPr>
            <a:lstStyle/>
            <a:p>
              <a:pPr algn="r"/>
              <a:r>
                <a:rPr lang="en-US" sz="1600" dirty="0">
                  <a:solidFill>
                    <a:schemeClr val="bg1"/>
                  </a:solidFill>
                </a:rPr>
                <a:t>© Clementi &amp; Terrill </a:t>
              </a:r>
            </a:p>
          </p:txBody>
        </p:sp>
      </p:grpSp>
      <p:sp>
        <p:nvSpPr>
          <p:cNvPr id="5" name="Footer Placeholder 4"/>
          <p:cNvSpPr>
            <a:spLocks noGrp="1"/>
          </p:cNvSpPr>
          <p:nvPr>
            <p:ph type="ftr" sz="quarter" idx="11"/>
          </p:nvPr>
        </p:nvSpPr>
        <p:spPr>
          <a:xfrm>
            <a:off x="4249057" y="6365631"/>
            <a:ext cx="4114800" cy="365125"/>
          </a:xfrm>
        </p:spPr>
        <p:txBody>
          <a:bodyPr/>
          <a:lstStyle/>
          <a:p>
            <a:r>
              <a:rPr lang="en-US">
                <a:solidFill>
                  <a:schemeClr val="tx1"/>
                </a:solidFill>
              </a:rPr>
              <a:t>ACTFL Workshop CPS April 2018 - Terrill</a:t>
            </a:r>
            <a:endParaRPr lang="en-US" dirty="0">
              <a:solidFill>
                <a:schemeClr val="tx1"/>
              </a:solidFill>
            </a:endParaRPr>
          </a:p>
        </p:txBody>
      </p:sp>
      <p:sp>
        <p:nvSpPr>
          <p:cNvPr id="14" name="TextBox 13"/>
          <p:cNvSpPr txBox="1"/>
          <p:nvPr/>
        </p:nvSpPr>
        <p:spPr>
          <a:xfrm>
            <a:off x="973825" y="227159"/>
            <a:ext cx="9886950" cy="1077218"/>
          </a:xfrm>
          <a:prstGeom prst="rect">
            <a:avLst/>
          </a:prstGeom>
          <a:noFill/>
        </p:spPr>
        <p:txBody>
          <a:bodyPr wrap="square" rtlCol="0">
            <a:spAutoFit/>
          </a:bodyPr>
          <a:lstStyle/>
          <a:p>
            <a:r>
              <a:rPr lang="en-US" sz="3200" i="1"/>
              <a:t>If we teach today's students, as we taught yesterday's, we rob them of tomorrow </a:t>
            </a:r>
            <a:r>
              <a:rPr lang="en-US" sz="3200"/>
              <a:t>- John Dewey</a:t>
            </a:r>
          </a:p>
        </p:txBody>
      </p:sp>
      <p:sp>
        <p:nvSpPr>
          <p:cNvPr id="2" name="Slide Number Placeholder 1"/>
          <p:cNvSpPr>
            <a:spLocks noGrp="1"/>
          </p:cNvSpPr>
          <p:nvPr>
            <p:ph type="sldNum" sz="quarter" idx="12"/>
          </p:nvPr>
        </p:nvSpPr>
        <p:spPr/>
        <p:txBody>
          <a:bodyPr/>
          <a:lstStyle/>
          <a:p>
            <a:fld id="{539D500B-731B-C041-A399-EB03800DC922}" type="slidenum">
              <a:rPr lang="uk-UA"/>
              <a:t>51</a:t>
            </a:fld>
            <a:endParaRPr lang="uk-UA" dirty="0"/>
          </a:p>
        </p:txBody>
      </p:sp>
    </p:spTree>
    <p:extLst>
      <p:ext uri="{BB962C8B-B14F-4D97-AF65-F5344CB8AC3E}">
        <p14:creationId xmlns:p14="http://schemas.microsoft.com/office/powerpoint/2010/main" val="1355936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 xmlns:a16="http://schemas.microsoft.com/office/drawing/2014/main" id="{75B26898-5AAF-4F54-AB4D-3C036E9523E6}"/>
              </a:ext>
            </a:extLst>
          </p:cNvPr>
          <p:cNvSpPr>
            <a:spLocks noGrp="1"/>
          </p:cNvSpPr>
          <p:nvPr>
            <p:ph type="ftr" sz="quarter" idx="11"/>
          </p:nvPr>
        </p:nvSpPr>
        <p:spPr/>
        <p:txBody>
          <a:bodyPr/>
          <a:lstStyle/>
          <a:p>
            <a:r>
              <a:rPr lang="en-US" dirty="0"/>
              <a:t>ACTFL Workshop CPS April 2018 - Terrill</a:t>
            </a:r>
          </a:p>
        </p:txBody>
      </p:sp>
      <p:sp>
        <p:nvSpPr>
          <p:cNvPr id="5" name="Slide Number Placeholder 4">
            <a:extLst>
              <a:ext uri="{FF2B5EF4-FFF2-40B4-BE49-F238E27FC236}">
                <a16:creationId xmlns="" xmlns:a16="http://schemas.microsoft.com/office/drawing/2014/main" id="{95EF6261-05DF-4F1F-9AEF-674440181840}"/>
              </a:ext>
            </a:extLst>
          </p:cNvPr>
          <p:cNvSpPr>
            <a:spLocks noGrp="1"/>
          </p:cNvSpPr>
          <p:nvPr>
            <p:ph type="sldNum" sz="quarter" idx="12"/>
          </p:nvPr>
        </p:nvSpPr>
        <p:spPr/>
        <p:txBody>
          <a:bodyPr/>
          <a:lstStyle/>
          <a:p>
            <a:fld id="{539D500B-731B-C041-A399-EB03800DC922}" type="slidenum">
              <a:rPr lang="en-US" smtClean="0"/>
              <a:t>6</a:t>
            </a:fld>
            <a:endParaRPr lang="en-US" dirty="0"/>
          </a:p>
        </p:txBody>
      </p:sp>
      <p:pic>
        <p:nvPicPr>
          <p:cNvPr id="6" name="Content Placeholder 3">
            <a:extLst>
              <a:ext uri="{FF2B5EF4-FFF2-40B4-BE49-F238E27FC236}">
                <a16:creationId xmlns="" xmlns:a16="http://schemas.microsoft.com/office/drawing/2014/main" id="{012BAE0D-B6AC-4924-A0FE-6C66620A5311}"/>
              </a:ext>
            </a:extLst>
          </p:cNvPr>
          <p:cNvPicPr>
            <a:picLocks noGrp="1" noChangeAspect="1"/>
          </p:cNvPicPr>
          <p:nvPr>
            <p:ph idx="4294967295"/>
          </p:nvPr>
        </p:nvPicPr>
        <p:blipFill rotWithShape="1">
          <a:blip r:embed="rId2"/>
          <a:srcRect l="1691" t="5451" r="7910" b="10512"/>
          <a:stretch/>
        </p:blipFill>
        <p:spPr>
          <a:xfrm>
            <a:off x="2695369" y="167125"/>
            <a:ext cx="6574276" cy="6554350"/>
          </a:xfrm>
          <a:prstGeom prst="rect">
            <a:avLst/>
          </a:prstGeom>
          <a:effectLst>
            <a:outerShdw blurRad="50800" dir="14400000">
              <a:srgbClr val="000000">
                <a:alpha val="40000"/>
              </a:srgbClr>
            </a:outerShdw>
          </a:effectLst>
        </p:spPr>
      </p:pic>
    </p:spTree>
    <p:extLst>
      <p:ext uri="{BB962C8B-B14F-4D97-AF65-F5344CB8AC3E}">
        <p14:creationId xmlns:p14="http://schemas.microsoft.com/office/powerpoint/2010/main" val="2752900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z="1400">
                <a:solidFill>
                  <a:schemeClr val="tx1"/>
                </a:solidFill>
              </a:rPr>
              <a:t>ACTFL Workshop CPS April 2018 - Terrill</a:t>
            </a:r>
          </a:p>
        </p:txBody>
      </p:sp>
      <p:sp>
        <p:nvSpPr>
          <p:cNvPr id="3" name="Slide Number Placeholder 2"/>
          <p:cNvSpPr>
            <a:spLocks noGrp="1"/>
          </p:cNvSpPr>
          <p:nvPr>
            <p:ph type="sldNum" sz="quarter" idx="12"/>
          </p:nvPr>
        </p:nvSpPr>
        <p:spPr/>
        <p:txBody>
          <a:bodyPr/>
          <a:lstStyle/>
          <a:p>
            <a:fld id="{0607E1EB-901A-6849-9841-1183CB806B04}" type="slidenum">
              <a:t>7</a:t>
            </a:fld>
            <a:endParaRPr lang="en-US"/>
          </a:p>
        </p:txBody>
      </p:sp>
      <p:graphicFrame>
        <p:nvGraphicFramePr>
          <p:cNvPr id="4" name="Table 3">
            <a:extLst>
              <a:ext uri="{FF2B5EF4-FFF2-40B4-BE49-F238E27FC236}">
                <a16:creationId xmlns="" xmlns:a16="http://schemas.microsoft.com/office/drawing/2014/main" id="{9F47E78C-5C53-4743-8689-F77EC88F749B}"/>
              </a:ext>
            </a:extLst>
          </p:cNvPr>
          <p:cNvGraphicFramePr>
            <a:graphicFrameLocks noGrp="1"/>
          </p:cNvGraphicFramePr>
          <p:nvPr>
            <p:extLst>
              <p:ext uri="{D42A27DB-BD31-4B8C-83A1-F6EECF244321}">
                <p14:modId xmlns:p14="http://schemas.microsoft.com/office/powerpoint/2010/main" val="1712703184"/>
              </p:ext>
            </p:extLst>
          </p:nvPr>
        </p:nvGraphicFramePr>
        <p:xfrm>
          <a:off x="411480" y="180975"/>
          <a:ext cx="11399519" cy="6440785"/>
        </p:xfrm>
        <a:graphic>
          <a:graphicData uri="http://schemas.openxmlformats.org/drawingml/2006/table">
            <a:tbl>
              <a:tblPr firstRow="1" firstCol="1" bandRow="1">
                <a:tableStyleId>{5C22544A-7EE6-4342-B048-85BDC9FD1C3A}</a:tableStyleId>
              </a:tblPr>
              <a:tblGrid>
                <a:gridCol w="3354501">
                  <a:extLst>
                    <a:ext uri="{9D8B030D-6E8A-4147-A177-3AD203B41FA5}">
                      <a16:colId xmlns="" xmlns:a16="http://schemas.microsoft.com/office/drawing/2014/main" val="1867897519"/>
                    </a:ext>
                  </a:extLst>
                </a:gridCol>
                <a:gridCol w="8045018">
                  <a:extLst>
                    <a:ext uri="{9D8B030D-6E8A-4147-A177-3AD203B41FA5}">
                      <a16:colId xmlns="" xmlns:a16="http://schemas.microsoft.com/office/drawing/2014/main" val="2396087883"/>
                    </a:ext>
                  </a:extLst>
                </a:gridCol>
              </a:tblGrid>
              <a:tr h="647918">
                <a:tc>
                  <a:txBody>
                    <a:bodyPr/>
                    <a:lstStyle/>
                    <a:p>
                      <a:pPr marL="45720" marR="0">
                        <a:spcBef>
                          <a:spcPts val="0"/>
                        </a:spcBef>
                        <a:spcAft>
                          <a:spcPts val="400"/>
                        </a:spcAft>
                      </a:pPr>
                      <a:r>
                        <a:rPr lang="en-US" sz="2000" dirty="0">
                          <a:effectLst/>
                        </a:rPr>
                        <a:t>Theme: Topic</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p>
                    <a:p>
                      <a:pPr marL="0" marR="0">
                        <a:lnSpc>
                          <a:spcPct val="115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9EBF5"/>
                    </a:solidFill>
                  </a:tcPr>
                </a:tc>
                <a:extLst>
                  <a:ext uri="{0D108BD9-81ED-4DB2-BD59-A6C34878D82A}">
                    <a16:rowId xmlns="" xmlns:a16="http://schemas.microsoft.com/office/drawing/2014/main" val="3797139810"/>
                  </a:ext>
                </a:extLst>
              </a:tr>
              <a:tr h="647918">
                <a:tc>
                  <a:txBody>
                    <a:bodyPr/>
                    <a:lstStyle/>
                    <a:p>
                      <a:pPr marL="45720" marR="0">
                        <a:spcBef>
                          <a:spcPts val="0"/>
                        </a:spcBef>
                        <a:spcAft>
                          <a:spcPts val="400"/>
                        </a:spcAft>
                      </a:pPr>
                      <a:r>
                        <a:rPr lang="en-US" sz="2000" dirty="0">
                          <a:effectLst/>
                        </a:rPr>
                        <a:t>Essential Question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p>
                    <a:p>
                      <a:pPr marL="0" marR="0">
                        <a:lnSpc>
                          <a:spcPct val="115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838758630"/>
                  </a:ext>
                </a:extLst>
              </a:tr>
              <a:tr h="676939">
                <a:tc>
                  <a:txBody>
                    <a:bodyPr/>
                    <a:lstStyle/>
                    <a:p>
                      <a:pPr marL="45720" marR="0">
                        <a:lnSpc>
                          <a:spcPct val="115000"/>
                        </a:lnSpc>
                        <a:spcBef>
                          <a:spcPts val="0"/>
                        </a:spcBef>
                        <a:spcAft>
                          <a:spcPts val="400"/>
                        </a:spcAft>
                      </a:pPr>
                      <a:r>
                        <a:rPr lang="en-US" sz="2000" dirty="0">
                          <a:effectLst/>
                        </a:rPr>
                        <a:t>Program Type </a:t>
                      </a:r>
                    </a:p>
                    <a:p>
                      <a:pPr marL="45720" marR="0">
                        <a:lnSpc>
                          <a:spcPct val="115000"/>
                        </a:lnSpc>
                        <a:spcBef>
                          <a:spcPts val="0"/>
                        </a:spcBef>
                        <a:spcAft>
                          <a:spcPts val="400"/>
                        </a:spcAft>
                      </a:pPr>
                      <a:r>
                        <a:rPr lang="en-US" sz="2000" dirty="0">
                          <a:effectLst/>
                        </a:rPr>
                        <a:t>(FLEX, FLES, High School)</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E9EBF5"/>
                    </a:solidFill>
                  </a:tcPr>
                </a:tc>
                <a:extLst>
                  <a:ext uri="{0D108BD9-81ED-4DB2-BD59-A6C34878D82A}">
                    <a16:rowId xmlns="" xmlns:a16="http://schemas.microsoft.com/office/drawing/2014/main" val="2143800120"/>
                  </a:ext>
                </a:extLst>
              </a:tr>
              <a:tr h="647918">
                <a:tc>
                  <a:txBody>
                    <a:bodyPr/>
                    <a:lstStyle/>
                    <a:p>
                      <a:pPr marL="45720" marR="0">
                        <a:lnSpc>
                          <a:spcPct val="115000"/>
                        </a:lnSpc>
                        <a:spcBef>
                          <a:spcPts val="0"/>
                        </a:spcBef>
                        <a:spcAft>
                          <a:spcPts val="400"/>
                        </a:spcAft>
                      </a:pPr>
                      <a:r>
                        <a:rPr lang="en-US" sz="2000" dirty="0">
                          <a:effectLst/>
                        </a:rPr>
                        <a:t>Grade level</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p>
                    <a:p>
                      <a:pPr marL="0" marR="0">
                        <a:lnSpc>
                          <a:spcPct val="115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1677667261"/>
                  </a:ext>
                </a:extLst>
              </a:tr>
              <a:tr h="791484">
                <a:tc>
                  <a:txBody>
                    <a:bodyPr/>
                    <a:lstStyle/>
                    <a:p>
                      <a:pPr marL="45720" marR="0">
                        <a:spcBef>
                          <a:spcPts val="0"/>
                        </a:spcBef>
                        <a:spcAft>
                          <a:spcPts val="400"/>
                        </a:spcAft>
                      </a:pPr>
                      <a:r>
                        <a:rPr lang="en-US" sz="2000" dirty="0">
                          <a:effectLst/>
                        </a:rPr>
                        <a:t>Where the unit comes in the academic year (beginning, middle, end)</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2523111745"/>
                  </a:ext>
                </a:extLst>
              </a:tr>
              <a:tr h="647918">
                <a:tc>
                  <a:txBody>
                    <a:bodyPr/>
                    <a:lstStyle/>
                    <a:p>
                      <a:pPr marL="45720" marR="0">
                        <a:lnSpc>
                          <a:spcPct val="115000"/>
                        </a:lnSpc>
                        <a:spcBef>
                          <a:spcPts val="0"/>
                        </a:spcBef>
                        <a:spcAft>
                          <a:spcPts val="400"/>
                        </a:spcAft>
                      </a:pPr>
                      <a:r>
                        <a:rPr lang="en-US" sz="2000" dirty="0">
                          <a:effectLst/>
                        </a:rPr>
                        <a:t>Length of Unit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p>
                    <a:p>
                      <a:pPr marL="0" marR="0">
                        <a:lnSpc>
                          <a:spcPct val="115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3203263188"/>
                  </a:ext>
                </a:extLst>
              </a:tr>
              <a:tr h="588996">
                <a:tc>
                  <a:txBody>
                    <a:bodyPr/>
                    <a:lstStyle/>
                    <a:p>
                      <a:pPr marL="45720" marR="0">
                        <a:lnSpc>
                          <a:spcPct val="115000"/>
                        </a:lnSpc>
                        <a:spcBef>
                          <a:spcPts val="0"/>
                        </a:spcBef>
                        <a:spcAft>
                          <a:spcPts val="400"/>
                        </a:spcAft>
                      </a:pPr>
                      <a:r>
                        <a:rPr lang="en-US" sz="2000" dirty="0">
                          <a:effectLst/>
                        </a:rPr>
                        <a:t>Targeted Range of Performance</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551583488"/>
                  </a:ext>
                </a:extLst>
              </a:tr>
              <a:tr h="800278">
                <a:tc>
                  <a:txBody>
                    <a:bodyPr/>
                    <a:lstStyle/>
                    <a:p>
                      <a:pPr marL="45720" marR="0">
                        <a:lnSpc>
                          <a:spcPct val="115000"/>
                        </a:lnSpc>
                        <a:spcBef>
                          <a:spcPts val="0"/>
                        </a:spcBef>
                        <a:spcAft>
                          <a:spcPts val="400"/>
                        </a:spcAft>
                      </a:pPr>
                      <a:r>
                        <a:rPr lang="en-US" sz="2000" dirty="0">
                          <a:effectLst/>
                        </a:rPr>
                        <a:t>Amount of students’ prior language learning</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942669326"/>
                  </a:ext>
                </a:extLst>
              </a:tr>
              <a:tr h="681555">
                <a:tc>
                  <a:txBody>
                    <a:bodyPr/>
                    <a:lstStyle/>
                    <a:p>
                      <a:pPr marL="45720" marR="0">
                        <a:lnSpc>
                          <a:spcPct val="115000"/>
                        </a:lnSpc>
                        <a:spcBef>
                          <a:spcPts val="0"/>
                        </a:spcBef>
                        <a:spcAft>
                          <a:spcPts val="400"/>
                        </a:spcAft>
                      </a:pPr>
                      <a:r>
                        <a:rPr lang="en-US" sz="2000" dirty="0">
                          <a:effectLst/>
                        </a:rPr>
                        <a:t>Key Prior Learning</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4102636243"/>
                  </a:ext>
                </a:extLst>
              </a:tr>
            </a:tbl>
          </a:graphicData>
        </a:graphic>
      </p:graphicFrame>
      <p:pic>
        <p:nvPicPr>
          <p:cNvPr id="5" name="Picture 4"/>
          <p:cNvPicPr>
            <a:picLocks noChangeAspect="1"/>
          </p:cNvPicPr>
          <p:nvPr/>
        </p:nvPicPr>
        <p:blipFill>
          <a:blip r:embed="rId3"/>
          <a:stretch>
            <a:fillRect/>
          </a:stretch>
        </p:blipFill>
        <p:spPr>
          <a:xfrm>
            <a:off x="4879787" y="1272406"/>
            <a:ext cx="5622365" cy="4216774"/>
          </a:xfrm>
          <a:prstGeom prst="rect">
            <a:avLst/>
          </a:prstGeom>
        </p:spPr>
      </p:pic>
    </p:spTree>
    <p:extLst>
      <p:ext uri="{BB962C8B-B14F-4D97-AF65-F5344CB8AC3E}">
        <p14:creationId xmlns:p14="http://schemas.microsoft.com/office/powerpoint/2010/main" val="11195064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DD2F2BC-A379-4DFE-81FB-90ECCD4DE20D}"/>
              </a:ext>
            </a:extLst>
          </p:cNvPr>
          <p:cNvSpPr>
            <a:spLocks noGrp="1"/>
          </p:cNvSpPr>
          <p:nvPr>
            <p:ph type="title"/>
          </p:nvPr>
        </p:nvSpPr>
        <p:spPr>
          <a:xfrm>
            <a:off x="838199" y="198438"/>
            <a:ext cx="10515600" cy="1325563"/>
          </a:xfrm>
        </p:spPr>
        <p:txBody>
          <a:bodyPr/>
          <a:lstStyle/>
          <a:p>
            <a:pPr algn="ctr"/>
            <a:r>
              <a:rPr lang="en-US" dirty="0"/>
              <a:t>Theme/Topic and Essential Question</a:t>
            </a:r>
          </a:p>
        </p:txBody>
      </p:sp>
      <p:sp>
        <p:nvSpPr>
          <p:cNvPr id="3" name="Content Placeholder 2">
            <a:extLst>
              <a:ext uri="{FF2B5EF4-FFF2-40B4-BE49-F238E27FC236}">
                <a16:creationId xmlns="" xmlns:a16="http://schemas.microsoft.com/office/drawing/2014/main" id="{93522922-6F27-4FD6-BABE-418403A83AD1}"/>
              </a:ext>
            </a:extLst>
          </p:cNvPr>
          <p:cNvSpPr>
            <a:spLocks noGrp="1"/>
          </p:cNvSpPr>
          <p:nvPr>
            <p:ph idx="1"/>
          </p:nvPr>
        </p:nvSpPr>
        <p:spPr/>
        <p:txBody>
          <a:bodyPr/>
          <a:lstStyle/>
          <a:p>
            <a:pPr marL="0" indent="0">
              <a:buNone/>
            </a:pPr>
            <a:endParaRPr lang="en-US" dirty="0"/>
          </a:p>
          <a:p>
            <a:pPr marL="0" indent="0">
              <a:buNone/>
            </a:pPr>
            <a:endParaRPr lang="en-US" dirty="0"/>
          </a:p>
        </p:txBody>
      </p:sp>
      <p:sp>
        <p:nvSpPr>
          <p:cNvPr id="4" name="Footer Placeholder 3">
            <a:extLst>
              <a:ext uri="{FF2B5EF4-FFF2-40B4-BE49-F238E27FC236}">
                <a16:creationId xmlns="" xmlns:a16="http://schemas.microsoft.com/office/drawing/2014/main" id="{2BFB8A19-45AD-42D9-B1E7-E57253D2D539}"/>
              </a:ext>
            </a:extLst>
          </p:cNvPr>
          <p:cNvSpPr>
            <a:spLocks noGrp="1"/>
          </p:cNvSpPr>
          <p:nvPr>
            <p:ph type="ftr" sz="quarter" idx="11"/>
          </p:nvPr>
        </p:nvSpPr>
        <p:spPr/>
        <p:txBody>
          <a:bodyPr/>
          <a:lstStyle/>
          <a:p>
            <a:r>
              <a:rPr lang="en-US"/>
              <a:t>ACTFL Workshop CPS April 2018 - Terrill</a:t>
            </a:r>
            <a:endParaRPr lang="en-US" dirty="0"/>
          </a:p>
        </p:txBody>
      </p:sp>
      <p:sp>
        <p:nvSpPr>
          <p:cNvPr id="5" name="Slide Number Placeholder 4">
            <a:extLst>
              <a:ext uri="{FF2B5EF4-FFF2-40B4-BE49-F238E27FC236}">
                <a16:creationId xmlns="" xmlns:a16="http://schemas.microsoft.com/office/drawing/2014/main" id="{CDC38064-3659-415E-93DF-0F7E3C30BD96}"/>
              </a:ext>
            </a:extLst>
          </p:cNvPr>
          <p:cNvSpPr>
            <a:spLocks noGrp="1"/>
          </p:cNvSpPr>
          <p:nvPr>
            <p:ph type="sldNum" sz="quarter" idx="12"/>
          </p:nvPr>
        </p:nvSpPr>
        <p:spPr/>
        <p:txBody>
          <a:bodyPr/>
          <a:lstStyle/>
          <a:p>
            <a:fld id="{539D500B-731B-C041-A399-EB03800DC922}" type="slidenum">
              <a:rPr lang="en-US" smtClean="0"/>
              <a:t>8</a:t>
            </a:fld>
            <a:endParaRPr lang="en-US" dirty="0"/>
          </a:p>
        </p:txBody>
      </p:sp>
      <p:pic>
        <p:nvPicPr>
          <p:cNvPr id="7" name="Picture 6">
            <a:extLst>
              <a:ext uri="{FF2B5EF4-FFF2-40B4-BE49-F238E27FC236}">
                <a16:creationId xmlns="" xmlns:a16="http://schemas.microsoft.com/office/drawing/2014/main" id="{9CE879C5-3238-4C90-BFC1-7940CB522094}"/>
              </a:ext>
            </a:extLst>
          </p:cNvPr>
          <p:cNvPicPr>
            <a:picLocks noChangeAspect="1"/>
          </p:cNvPicPr>
          <p:nvPr/>
        </p:nvPicPr>
        <p:blipFill>
          <a:blip r:embed="rId2"/>
          <a:stretch>
            <a:fillRect/>
          </a:stretch>
        </p:blipFill>
        <p:spPr>
          <a:xfrm>
            <a:off x="2069042" y="1524001"/>
            <a:ext cx="8053915" cy="4832349"/>
          </a:xfrm>
          <a:prstGeom prst="rect">
            <a:avLst/>
          </a:prstGeom>
        </p:spPr>
      </p:pic>
    </p:spTree>
    <p:extLst>
      <p:ext uri="{BB962C8B-B14F-4D97-AF65-F5344CB8AC3E}">
        <p14:creationId xmlns:p14="http://schemas.microsoft.com/office/powerpoint/2010/main" val="3095333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ACTFL Workshop CPS April 2018 - Terrill</a:t>
            </a:r>
            <a:endParaRPr lang="en-US" dirty="0"/>
          </a:p>
        </p:txBody>
      </p:sp>
      <p:sp>
        <p:nvSpPr>
          <p:cNvPr id="9" name="TextBox 8"/>
          <p:cNvSpPr txBox="1"/>
          <p:nvPr/>
        </p:nvSpPr>
        <p:spPr>
          <a:xfrm>
            <a:off x="9801440" y="393602"/>
            <a:ext cx="2103120" cy="400110"/>
          </a:xfrm>
          <a:prstGeom prst="rect">
            <a:avLst/>
          </a:prstGeom>
          <a:solidFill>
            <a:schemeClr val="tx1"/>
          </a:solidFill>
        </p:spPr>
        <p:txBody>
          <a:bodyPr wrap="square" rtlCol="0">
            <a:spAutoFit/>
          </a:bodyPr>
          <a:lstStyle/>
          <a:p>
            <a:pPr algn="ctr" defTabSz="457200"/>
            <a:r>
              <a:rPr lang="en-US" sz="2000" dirty="0">
                <a:solidFill>
                  <a:schemeClr val="bg1"/>
                </a:solidFill>
              </a:rPr>
              <a:t>Page 15 </a:t>
            </a:r>
          </a:p>
        </p:txBody>
      </p:sp>
      <p:sp>
        <p:nvSpPr>
          <p:cNvPr id="2" name="Slide Number Placeholder 1"/>
          <p:cNvSpPr>
            <a:spLocks noGrp="1"/>
          </p:cNvSpPr>
          <p:nvPr>
            <p:ph type="sldNum" sz="quarter" idx="12"/>
          </p:nvPr>
        </p:nvSpPr>
        <p:spPr/>
        <p:txBody>
          <a:bodyPr/>
          <a:lstStyle/>
          <a:p>
            <a:fld id="{539D500B-731B-C041-A399-EB03800DC922}" type="slidenum">
              <a:rPr lang="uk-UA"/>
              <a:t>9</a:t>
            </a:fld>
            <a:endParaRPr lang="uk-UA" dirty="0"/>
          </a:p>
        </p:txBody>
      </p:sp>
      <p:sp>
        <p:nvSpPr>
          <p:cNvPr id="7" name="Title 6">
            <a:extLst>
              <a:ext uri="{FF2B5EF4-FFF2-40B4-BE49-F238E27FC236}">
                <a16:creationId xmlns="" xmlns:a16="http://schemas.microsoft.com/office/drawing/2014/main" id="{765BC4D5-BA6D-40E7-97C1-3D633E86613A}"/>
              </a:ext>
            </a:extLst>
          </p:cNvPr>
          <p:cNvSpPr>
            <a:spLocks noGrp="1"/>
          </p:cNvSpPr>
          <p:nvPr>
            <p:ph type="title"/>
          </p:nvPr>
        </p:nvSpPr>
        <p:spPr>
          <a:xfrm>
            <a:off x="838200" y="130930"/>
            <a:ext cx="10515600" cy="1325563"/>
          </a:xfrm>
        </p:spPr>
        <p:txBody>
          <a:bodyPr/>
          <a:lstStyle/>
          <a:p>
            <a:pPr algn="ctr"/>
            <a:r>
              <a:rPr lang="en-US" dirty="0"/>
              <a:t>Why Themes?</a:t>
            </a:r>
          </a:p>
        </p:txBody>
      </p:sp>
      <p:sp>
        <p:nvSpPr>
          <p:cNvPr id="3" name="Rounded Rectangle 2"/>
          <p:cNvSpPr/>
          <p:nvPr/>
        </p:nvSpPr>
        <p:spPr>
          <a:xfrm>
            <a:off x="206188" y="1128301"/>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Makes instruction more comprehensible because the theme creates a meaningful context</a:t>
            </a:r>
          </a:p>
        </p:txBody>
      </p:sp>
      <p:sp>
        <p:nvSpPr>
          <p:cNvPr id="8" name="Rounded Rectangle 7"/>
          <p:cNvSpPr/>
          <p:nvPr/>
        </p:nvSpPr>
        <p:spPr>
          <a:xfrm>
            <a:off x="4179794" y="1162555"/>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Changes the instructional focus from the language itself to the use of language to achieve meaningful goals</a:t>
            </a:r>
          </a:p>
        </p:txBody>
      </p:sp>
      <p:sp>
        <p:nvSpPr>
          <p:cNvPr id="10" name="Rounded Rectangle 9"/>
          <p:cNvSpPr/>
          <p:nvPr/>
        </p:nvSpPr>
        <p:spPr>
          <a:xfrm>
            <a:off x="8153400" y="1162555"/>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Provides a rich context for standards-based instruction</a:t>
            </a:r>
          </a:p>
        </p:txBody>
      </p:sp>
      <p:sp>
        <p:nvSpPr>
          <p:cNvPr id="11" name="Rounded Rectangle 10"/>
          <p:cNvSpPr/>
          <p:nvPr/>
        </p:nvSpPr>
        <p:spPr>
          <a:xfrm>
            <a:off x="206188" y="2852925"/>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Offers a natural setting for narrative structure and task-based organization of content</a:t>
            </a:r>
          </a:p>
        </p:txBody>
      </p:sp>
      <p:sp>
        <p:nvSpPr>
          <p:cNvPr id="12" name="Rounded Rectangle 11"/>
          <p:cNvSpPr/>
          <p:nvPr/>
        </p:nvSpPr>
        <p:spPr>
          <a:xfrm>
            <a:off x="4179794" y="2842600"/>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Involves the students in real language use</a:t>
            </a:r>
          </a:p>
        </p:txBody>
      </p:sp>
      <p:sp>
        <p:nvSpPr>
          <p:cNvPr id="13" name="Rounded Rectangle 12"/>
          <p:cNvSpPr/>
          <p:nvPr/>
        </p:nvSpPr>
        <p:spPr>
          <a:xfrm>
            <a:off x="8153400" y="2825473"/>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Engages the learner in complex thinking and more sophisticated use of language</a:t>
            </a:r>
          </a:p>
        </p:txBody>
      </p:sp>
      <p:sp>
        <p:nvSpPr>
          <p:cNvPr id="14" name="Rounded Rectangle 13"/>
          <p:cNvSpPr/>
          <p:nvPr/>
        </p:nvSpPr>
        <p:spPr>
          <a:xfrm>
            <a:off x="206188" y="4577549"/>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Avoids the use of isolated grammatical structures</a:t>
            </a:r>
          </a:p>
        </p:txBody>
      </p:sp>
      <p:sp>
        <p:nvSpPr>
          <p:cNvPr id="15" name="Rounded Rectangle 14"/>
          <p:cNvSpPr/>
          <p:nvPr/>
        </p:nvSpPr>
        <p:spPr>
          <a:xfrm>
            <a:off x="4179794" y="4560885"/>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Connects content, language, and culture goals to a “big idea”</a:t>
            </a:r>
          </a:p>
        </p:txBody>
      </p:sp>
      <p:sp>
        <p:nvSpPr>
          <p:cNvPr id="16" name="Rounded Rectangle 15"/>
          <p:cNvSpPr/>
          <p:nvPr/>
        </p:nvSpPr>
        <p:spPr>
          <a:xfrm>
            <a:off x="6051176" y="6083284"/>
            <a:ext cx="6075830" cy="45241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a:solidFill>
                  <a:schemeClr val="tx1"/>
                </a:solidFill>
              </a:rPr>
              <a:t>--Curtain and Dahlberg (2016) pp 42 - 47</a:t>
            </a:r>
          </a:p>
        </p:txBody>
      </p:sp>
    </p:spTree>
    <p:extLst>
      <p:ext uri="{BB962C8B-B14F-4D97-AF65-F5344CB8AC3E}">
        <p14:creationId xmlns:p14="http://schemas.microsoft.com/office/powerpoint/2010/main" val="112210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0" grpId="0" animBg="1"/>
      <p:bldP spid="11" grpId="0" animBg="1"/>
      <p:bldP spid="12" grpId="0" animBg="1"/>
      <p:bldP spid="13" grpId="0" animBg="1"/>
      <p:bldP spid="14" grpId="0" animBg="1"/>
      <p:bldP spid="1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3.xml><?xml version="1.0" encoding="utf-8"?>
<a:theme xmlns:a="http://schemas.openxmlformats.org/drawingml/2006/main" name="1_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3263</TotalTime>
  <Words>3517</Words>
  <Application>Microsoft Macintosh PowerPoint</Application>
  <PresentationFormat>Widescreen</PresentationFormat>
  <Paragraphs>681</Paragraphs>
  <Slides>51</Slides>
  <Notes>21</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51</vt:i4>
      </vt:variant>
    </vt:vector>
  </HeadingPairs>
  <TitlesOfParts>
    <vt:vector size="65" baseType="lpstr">
      <vt:lpstr>Calibri</vt:lpstr>
      <vt:lpstr>Calibri Light</vt:lpstr>
      <vt:lpstr>Cambria</vt:lpstr>
      <vt:lpstr>Century Gothic</vt:lpstr>
      <vt:lpstr>Corbel</vt:lpstr>
      <vt:lpstr>DengXian</vt:lpstr>
      <vt:lpstr>ＭＳ Ｐゴシック</vt:lpstr>
      <vt:lpstr>SimSun</vt:lpstr>
      <vt:lpstr>Symbol</vt:lpstr>
      <vt:lpstr>Times New Roman</vt:lpstr>
      <vt:lpstr>Arial</vt:lpstr>
      <vt:lpstr>Office Theme</vt:lpstr>
      <vt:lpstr>Depth</vt:lpstr>
      <vt:lpstr>1_Depth</vt:lpstr>
      <vt:lpstr>Learning That Lasts:  Keys to Effective Unit Design</vt:lpstr>
      <vt:lpstr>lterrillcps.wikispaces.com</vt:lpstr>
      <vt:lpstr>PowerPoint Presentation</vt:lpstr>
      <vt:lpstr>PowerPoint Presentation</vt:lpstr>
      <vt:lpstr>DESIGNING A UNIT STEP BY STEP</vt:lpstr>
      <vt:lpstr>PowerPoint Presentation</vt:lpstr>
      <vt:lpstr>PowerPoint Presentation</vt:lpstr>
      <vt:lpstr>Theme/Topic and Essential Question</vt:lpstr>
      <vt:lpstr>Why Themes?</vt:lpstr>
      <vt:lpstr>Themes</vt:lpstr>
      <vt:lpstr>PowerPoint Presentation</vt:lpstr>
      <vt:lpstr>PowerPoint Presentation</vt:lpstr>
      <vt:lpstr>WHAT MAKES A QUESTION ESSENTIAL?</vt:lpstr>
      <vt:lpstr>PowerPoint Presentation</vt:lpstr>
      <vt:lpstr>PowerPoint Presentation</vt:lpstr>
      <vt:lpstr>PowerPoint Presentation</vt:lpstr>
      <vt:lpstr>What unit are you planning to  develop today? </vt:lpstr>
      <vt:lpstr>Science and Technology: Our Curious Selves Why does man explore?</vt:lpstr>
      <vt:lpstr>PowerPoint Presentation</vt:lpstr>
      <vt:lpstr>Brainstorm Goals</vt:lpstr>
      <vt:lpstr>Unit Goals</vt:lpstr>
      <vt:lpstr>Unit Goals</vt:lpstr>
      <vt:lpstr>What should learners know and be able to do by the end of the unit?</vt:lpstr>
      <vt:lpstr>Summative Performance Assessment Tasks</vt:lpstr>
      <vt:lpstr>Interpretive Mode</vt:lpstr>
      <vt:lpstr>Authentic Text</vt:lpstr>
      <vt:lpstr>Presentational Communication</vt:lpstr>
      <vt:lpstr>Presentational Mode: Purpose of Communication</vt:lpstr>
      <vt:lpstr>Interpersonal Communication</vt:lpstr>
      <vt:lpstr>Interpersonal Scoring Guide</vt:lpstr>
      <vt:lpstr>Summative Performance Assessment Tasks</vt:lpstr>
      <vt:lpstr>What do your grades say about the priority of your language classroom?</vt:lpstr>
      <vt:lpstr>Possible Gradebook Categories</vt:lpstr>
      <vt:lpstr>Summative Performance Assessment Tasks</vt:lpstr>
      <vt:lpstr>Language Toolbox</vt:lpstr>
      <vt:lpstr>2017 NCSSFL-ACTFL Can-Do Statements</vt:lpstr>
      <vt:lpstr>PowerPoint Presentation</vt:lpstr>
      <vt:lpstr>PowerPoint Presentation</vt:lpstr>
      <vt:lpstr>PowerPoint Presentation</vt:lpstr>
      <vt:lpstr>Key Functions and</vt:lpstr>
      <vt:lpstr>Key Functions</vt:lpstr>
      <vt:lpstr>PowerPoint Presentation</vt:lpstr>
      <vt:lpstr>Language Toolbox</vt:lpstr>
      <vt:lpstr>Interdependence of 3 Modes</vt:lpstr>
      <vt:lpstr>PowerPoint Presentation</vt:lpstr>
      <vt:lpstr>PowerPoint Presentation</vt:lpstr>
      <vt:lpstr>PowerPoint Presentation</vt:lpstr>
      <vt:lpstr>PowerPoint Presentation</vt:lpstr>
      <vt:lpstr>Learning Activities/Formative Assessments</vt:lpstr>
      <vt:lpstr>Language Toolbox</vt:lpstr>
      <vt:lpstr>PowerPoint Presentation</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Learning That Lasts:  Keys to Effective Unit Design</dc:title>
  <dc:creator>Laura</dc:creator>
  <cp:lastModifiedBy>Laura</cp:lastModifiedBy>
  <cp:revision>84</cp:revision>
  <dcterms:created xsi:type="dcterms:W3CDTF">2018-03-24T01:01:15Z</dcterms:created>
  <dcterms:modified xsi:type="dcterms:W3CDTF">2018-04-13T23:14:47Z</dcterms:modified>
</cp:coreProperties>
</file>